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60" r:id="rId3"/>
    <p:sldId id="259" r:id="rId4"/>
    <p:sldId id="276" r:id="rId5"/>
    <p:sldId id="277" r:id="rId6"/>
    <p:sldId id="278" r:id="rId7"/>
    <p:sldId id="280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6" r:id="rId42"/>
    <p:sldId id="315" r:id="rId43"/>
    <p:sldId id="329" r:id="rId44"/>
    <p:sldId id="328" r:id="rId45"/>
    <p:sldId id="317" r:id="rId46"/>
    <p:sldId id="318" r:id="rId47"/>
    <p:sldId id="319" r:id="rId48"/>
    <p:sldId id="327" r:id="rId49"/>
    <p:sldId id="321" r:id="rId50"/>
    <p:sldId id="324" r:id="rId51"/>
    <p:sldId id="325" r:id="rId5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21/11/2024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habitability.com.br/cidades-sustentaveis-o-que-sao-e-como-funcionam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24.jpeg"/><Relationship Id="rId4" Type="http://schemas.openxmlformats.org/officeDocument/2006/relationships/image" Target="../media/image3.png"/><Relationship Id="rId9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34.jpeg"/><Relationship Id="rId5" Type="http://schemas.openxmlformats.org/officeDocument/2006/relationships/image" Target="../media/image4.png"/><Relationship Id="rId10" Type="http://schemas.openxmlformats.org/officeDocument/2006/relationships/image" Target="../media/image33.jpeg"/><Relationship Id="rId4" Type="http://schemas.openxmlformats.org/officeDocument/2006/relationships/image" Target="../media/image3.png"/><Relationship Id="rId9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38.jpeg"/><Relationship Id="rId5" Type="http://schemas.openxmlformats.org/officeDocument/2006/relationships/image" Target="../media/image4.png"/><Relationship Id="rId10" Type="http://schemas.openxmlformats.org/officeDocument/2006/relationships/image" Target="../media/image37.jpeg"/><Relationship Id="rId4" Type="http://schemas.openxmlformats.org/officeDocument/2006/relationships/image" Target="../media/image3.png"/><Relationship Id="rId9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43.jpeg"/><Relationship Id="rId5" Type="http://schemas.openxmlformats.org/officeDocument/2006/relationships/image" Target="../media/image4.png"/><Relationship Id="rId10" Type="http://schemas.openxmlformats.org/officeDocument/2006/relationships/image" Target="../media/image42.jpeg"/><Relationship Id="rId4" Type="http://schemas.openxmlformats.org/officeDocument/2006/relationships/image" Target="../media/image3.png"/><Relationship Id="rId9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47.jpg"/><Relationship Id="rId5" Type="http://schemas.openxmlformats.org/officeDocument/2006/relationships/image" Target="../media/image4.png"/><Relationship Id="rId10" Type="http://schemas.openxmlformats.org/officeDocument/2006/relationships/image" Target="../media/image46.jpeg"/><Relationship Id="rId4" Type="http://schemas.openxmlformats.org/officeDocument/2006/relationships/image" Target="../media/image3.png"/><Relationship Id="rId9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51.jpeg"/><Relationship Id="rId4" Type="http://schemas.openxmlformats.org/officeDocument/2006/relationships/image" Target="../media/image3.png"/><Relationship Id="rId9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54.jpeg"/><Relationship Id="rId4" Type="http://schemas.openxmlformats.org/officeDocument/2006/relationships/image" Target="../media/image3.png"/><Relationship Id="rId9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61.jpeg"/><Relationship Id="rId4" Type="http://schemas.openxmlformats.org/officeDocument/2006/relationships/image" Target="../media/image3.png"/><Relationship Id="rId9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65.jpeg"/><Relationship Id="rId5" Type="http://schemas.openxmlformats.org/officeDocument/2006/relationships/image" Target="../media/image4.png"/><Relationship Id="rId10" Type="http://schemas.openxmlformats.org/officeDocument/2006/relationships/image" Target="../media/image64.jpeg"/><Relationship Id="rId4" Type="http://schemas.openxmlformats.org/officeDocument/2006/relationships/image" Target="../media/image3.png"/><Relationship Id="rId9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hyperlink" Target="https://www.codevasf.gov.br/acesso-a-informacao/participacao-social/eventos/seminario-solo-e-agua-no-contexto-de-desenvolvimento-em-bacias-hidrograficas/iv-ssa/programacao/palestra-20-filtro-lento-de-areia-em-dupla-camada-uma-solucao-alternativa-de-abastecimento-em-comunidades-rurais-difusas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hyperlink" Target="mailto:joselito.menezes@codevasf.gov.br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1191AA57-888D-4D50-9492-5193039AB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5500" y="1608137"/>
            <a:ext cx="10515600" cy="4336060"/>
          </a:xfrm>
        </p:spPr>
        <p:txBody>
          <a:bodyPr>
            <a:normAutofit fontScale="92500"/>
          </a:bodyPr>
          <a:lstStyle/>
          <a:p>
            <a:pPr algn="ctr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SISTEMA ALTERNATIVO DE POTABILIZAÇÃO DE ÁGUA: FILTRAÇÃO LENTA EM AREIA E DESINFECÇÃO EM COMUNIDADES RURAIS DIFUSAS</a:t>
            </a:r>
          </a:p>
          <a:p>
            <a:pPr eaLnBrk="1" hangingPunct="1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 de Novembro de 2024</a:t>
            </a:r>
          </a:p>
          <a:p>
            <a:pPr algn="ctr" eaLnBrk="1" hangingPunct="1"/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UNIVASF</a:t>
            </a:r>
            <a:b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Juazeiro - BA</a:t>
            </a:r>
            <a:endParaRPr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/>
              <a:t>MENSAGEM</a:t>
            </a:r>
            <a:endParaRPr lang="pt-BR" sz="4800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323232"/>
                </a:solidFill>
                <a:latin typeface="Montserrat" panose="00000500000000000000" pitchFamily="2" charset="0"/>
              </a:rPr>
              <a:t>O acesso à água potável é um direito humano fundamental e universal, porque determina a sobrevivência das pessoas e é condição para o exercício dos outros direitos humanos. Não ter acesso à água potável é negar o direito à vida radicado na sua dignidade inalienável. (</a:t>
            </a:r>
            <a:r>
              <a:rPr lang="pt-BR" sz="2400" b="1" dirty="0" err="1">
                <a:solidFill>
                  <a:srgbClr val="323232"/>
                </a:solidFill>
                <a:latin typeface="Montserrat" panose="00000500000000000000" pitchFamily="2" charset="0"/>
              </a:rPr>
              <a:t>Cf</a:t>
            </a:r>
            <a:r>
              <a:rPr lang="pt-BR" sz="2400" b="1" dirty="0">
                <a:solidFill>
                  <a:srgbClr val="323232"/>
                </a:solidFill>
                <a:latin typeface="Montserrat" panose="00000500000000000000" pitchFamily="2" charset="0"/>
              </a:rPr>
              <a:t> Papa Francisco, </a:t>
            </a:r>
            <a:r>
              <a:rPr lang="pt-BR" sz="2400" b="1" dirty="0" err="1">
                <a:solidFill>
                  <a:srgbClr val="323232"/>
                </a:solidFill>
                <a:latin typeface="Montserrat" panose="00000500000000000000" pitchFamily="2" charset="0"/>
              </a:rPr>
              <a:t>Laudato</a:t>
            </a:r>
            <a:r>
              <a:rPr lang="pt-BR" sz="2400" b="1" dirty="0">
                <a:solidFill>
                  <a:srgbClr val="323232"/>
                </a:solidFill>
                <a:latin typeface="Montserrat" panose="00000500000000000000" pitchFamily="2" charset="0"/>
              </a:rPr>
              <a:t> </a:t>
            </a:r>
            <a:r>
              <a:rPr lang="pt-BR" sz="2400" b="1" dirty="0" err="1">
                <a:solidFill>
                  <a:srgbClr val="323232"/>
                </a:solidFill>
                <a:latin typeface="Montserrat" panose="00000500000000000000" pitchFamily="2" charset="0"/>
              </a:rPr>
              <a:t>Sì</a:t>
            </a:r>
            <a:r>
              <a:rPr lang="pt-BR" sz="2400" b="1" dirty="0">
                <a:solidFill>
                  <a:srgbClr val="323232"/>
                </a:solidFill>
                <a:latin typeface="Montserrat" panose="00000500000000000000" pitchFamily="2" charset="0"/>
              </a:rPr>
              <a:t>, 30).</a:t>
            </a: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/>
              <a:t>ASPECTOS LEGAIS</a:t>
            </a:r>
            <a:endParaRPr lang="pt-BR" sz="4800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BR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O saneamento básico é um direito assegurado pela Constituição Federal de 1988.</a:t>
            </a:r>
          </a:p>
          <a:p>
            <a:pPr algn="just"/>
            <a:endParaRPr lang="pt-BR" sz="2400" b="1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algn="just"/>
            <a:r>
              <a:rPr lang="pt-BR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Lei nº 14.026/2020, que atualiza o marco legal do saneamento básico:</a:t>
            </a:r>
          </a:p>
          <a:p>
            <a:pPr algn="just"/>
            <a:endParaRPr lang="pt-BR" sz="2400" b="1" dirty="0">
              <a:solidFill>
                <a:srgbClr val="555555"/>
              </a:solidFill>
              <a:latin typeface="Montserrat" panose="00000500000000000000" pitchFamily="2" charset="0"/>
            </a:endParaRPr>
          </a:p>
          <a:p>
            <a:pPr algn="just"/>
            <a:r>
              <a:rPr lang="pt-BR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Metas de universalização: </a:t>
            </a:r>
          </a:p>
          <a:p>
            <a:pPr algn="just"/>
            <a:r>
              <a:rPr lang="pt-BR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99% da população brasileira tenha acesso à água potável e </a:t>
            </a:r>
          </a:p>
          <a:p>
            <a:pPr algn="just"/>
            <a:r>
              <a:rPr lang="pt-BR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90% ao tratamento e a coleta de esgoto até 2033.</a:t>
            </a:r>
            <a:endParaRPr lang="pt-BR" sz="2400" b="1" i="0" dirty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/>
            <a:r>
              <a:rPr lang="pt-BR" sz="2400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“Anexo XX da Portaria de Consolidação n° 5 – alterado pela portaria  n° 888 de maio de 2021”. </a:t>
            </a:r>
            <a:r>
              <a:rPr lang="pt-BR" sz="2400" b="1" dirty="0">
                <a:latin typeface="Montserrat" panose="00000500000000000000" pitchFamily="2" charset="0"/>
              </a:rPr>
              <a:t>– </a:t>
            </a:r>
            <a:r>
              <a:rPr lang="pt-BR" b="1" dirty="0">
                <a:solidFill>
                  <a:srgbClr val="000000"/>
                </a:solidFill>
                <a:latin typeface="Montserrat" panose="00000500000000000000" pitchFamily="2" charset="0"/>
              </a:rPr>
              <a:t>dispõe sobre os procedimentos de controle e de vigilância da qualidade da água para consumo humano e seu padrão de potabilidade. </a:t>
            </a:r>
          </a:p>
          <a:p>
            <a:pPr algn="just"/>
            <a:endParaRPr lang="pt-BR" b="1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Montserrat" panose="00000500000000000000" pitchFamily="2" charset="0"/>
              </a:rPr>
              <a:t>O saneamento é condição mínima de reconhecimento da dignidade da pessoa humana.</a:t>
            </a: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B5F7D-D4E1-6A9B-23AF-E2EA49BC3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77F6525-0903-58B0-0752-9E4FF9C45A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30C14A8-BCBD-7965-9730-CB677255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47751"/>
            <a:ext cx="10515600" cy="816268"/>
          </a:xfrm>
        </p:spPr>
        <p:txBody>
          <a:bodyPr>
            <a:noAutofit/>
          </a:bodyPr>
          <a:lstStyle/>
          <a:p>
            <a:r>
              <a:rPr lang="pt-BR" sz="4000" b="1" i="0" dirty="0">
                <a:solidFill>
                  <a:srgbClr val="212529"/>
                </a:solidFill>
                <a:effectLst/>
                <a:latin typeface="averta"/>
              </a:rPr>
              <a:t>Objetivos de Desenvolvimento Sustentável</a:t>
            </a:r>
            <a:endParaRPr lang="pt-BR" sz="40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1F9368DF-1978-07F1-80D3-34F1AFF20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696547"/>
            <a:ext cx="10515600" cy="3393104"/>
          </a:xfrm>
        </p:spPr>
        <p:txBody>
          <a:bodyPr>
            <a:normAutofit/>
          </a:bodyPr>
          <a:lstStyle/>
          <a:p>
            <a:pPr defTabSz="495223">
              <a:spcBef>
                <a:spcPts val="2480"/>
              </a:spcBef>
              <a:buSzPct val="100000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</a:pPr>
            <a:r>
              <a:rPr lang="pt-BR" sz="2000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2030 da ONU. Trata-se de um pacto global assinado durante a Cúpula das Nações Unidas em 2015.</a:t>
            </a:r>
          </a:p>
          <a:p>
            <a:pPr defTabSz="495223">
              <a:spcBef>
                <a:spcPts val="2480"/>
              </a:spcBef>
              <a:buSzPct val="100000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</a:pPr>
            <a:r>
              <a:rPr lang="pt-BR" sz="2000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objetivos com foco em superar os principais desafios de desenvolvimento enfrentados por pessoas no Brasil e no mundo, promovendo o </a:t>
            </a:r>
            <a:r>
              <a:rPr lang="pt-BR" sz="2000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crescimento sustentável</a:t>
            </a:r>
            <a:r>
              <a:rPr lang="pt-BR" sz="2000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global até 2030.</a:t>
            </a:r>
          </a:p>
          <a:p>
            <a:pPr defTabSz="495223">
              <a:spcBef>
                <a:spcPts val="2480"/>
              </a:spcBef>
              <a:buSzPct val="100000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</a:pPr>
            <a:r>
              <a:rPr lang="pt-BR" sz="2000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ODS 6 – Água potável e saneamento: garantir disponibilidade e manejo sustentável da água e saneamento para todos.</a:t>
            </a:r>
          </a:p>
          <a:p>
            <a:pPr marL="800100" lvl="1" indent="-342900" algn="just">
              <a:spcBef>
                <a:spcPts val="2480"/>
              </a:spcBef>
              <a:buSzPct val="100000"/>
              <a:buFont typeface="Wingdings" panose="05000000000000000000" pitchFamily="2" charset="2"/>
              <a:buChar char="ü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</a:pPr>
            <a:r>
              <a:rPr lang="pt-BR" b="1" dirty="0">
                <a:solidFill>
                  <a:srgbClr val="3232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6.1 - Até 2030, alcançar o acesso universal e equitativo a água potável e segura para todos.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413DD7-51E6-AC96-1D5D-2E1FEDCB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3C5F074-D2DC-8974-092A-E1D8B311C80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739962C-E01B-D05B-3A30-BD4FE07E69F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1B4946E-A1A7-167A-B3CC-508F7CFB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E1A0FA6-3133-D246-EAFE-79A57F761BD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7FF538C-9578-10AB-15A4-98707A08A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0DAE4BB-3EE5-07BC-85BD-228AC5421E1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5081DDE-4E20-5594-67D9-C81A6D28CC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2AEFE0F-0FE5-20C1-06BB-E478FC73BCF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1C05087-13EE-01EA-36BE-001A94F2B9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342DDF2-7DFF-AE95-E269-3D8E4D446CC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E77C421-38B6-86DB-09C5-8909C407B6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2EBDEF97-403B-41A0-CD02-08EE5128005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1C5A1A2B-07E8-68B8-924E-318A6A557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082" y="1386233"/>
            <a:ext cx="1550682" cy="136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89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085B4-D05C-2C60-87EC-EF8B10186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FD0B4CC4-7935-D69A-5D01-42BA4B71D1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E1990856-D1DD-0287-F8D9-45AE3E23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ea typeface="Arial Unicode MS" pitchFamily="34" charset="-128"/>
                <a:cs typeface="Arial" charset="0"/>
              </a:rPr>
              <a:t>PARÂMETROS DE QUALIDADE DE ÁGUA </a:t>
            </a:r>
            <a:br>
              <a:rPr lang="pt-BR" sz="2800" b="1" dirty="0">
                <a:ea typeface="Arial Unicode MS" pitchFamily="34" charset="-128"/>
                <a:cs typeface="Arial" charset="0"/>
              </a:rPr>
            </a:br>
            <a:r>
              <a:rPr lang="pt-PT" sz="2800" b="1" dirty="0">
                <a:ea typeface="Arial Unicode MS" pitchFamily="34" charset="-128"/>
                <a:cs typeface="Arial" charset="0"/>
              </a:rPr>
              <a:t>Portaria Nº 888/2021 MS </a:t>
            </a:r>
            <a:endParaRPr lang="pt-BR" sz="2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6970AE7-1F38-9925-1301-162A08357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995" y="2520380"/>
            <a:ext cx="6407783" cy="2215404"/>
          </a:xfrm>
          <a:prstGeom prst="rect">
            <a:avLst/>
          </a:prstGeom>
        </p:spPr>
      </p:pic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E2BCB8-3DDC-199A-47F5-3A736DF3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4389AD8-F1C9-8A18-FD16-32F2201586B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CFA2E8F-CDB0-6404-9E10-CB7B3925B1D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10164AA-D8C2-1071-F408-0A83918C5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1B51772-81D2-7415-9FE4-77260C5F17E7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165F68CF-5B3D-0627-5D4F-97D248495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02814B8-0668-61E9-FB1A-33D08C0A1249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5169A9D-EC05-973A-8283-A2D9088F9D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39825A5-C711-FBF3-9B5E-68BE08862312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835A6C0-26E4-E84B-2568-1776988641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8F9356DF-81F7-C2BF-3BC1-94B42187B994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0029F31-947C-9F75-7D7E-301B8E8BAC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3700B49-DB2E-70CB-214C-BBAAB08FA3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785132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8B6F-9290-27B5-01E8-813DC6432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5048B1C-D00A-0E6A-ECBE-E24FF6E5E0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D15FAD-28E0-627D-2A6C-408EFC0D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BF58B2D-B4AA-155F-B8F1-E7670F2B8D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2C381BC-AF70-B0A7-26B8-7406C9B1E7A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4219AFF-8DDD-C153-5330-44C7939E1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01B5E6C-6ACC-B1D9-4334-130629A706D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BA05FD4-5159-55CF-90B2-E9036B487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66AF9579-69FB-5993-23EB-15EB6DDEEF3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270D489-D34D-7952-6C20-DE0E0EC2CF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791AB45-C6FF-46C0-5489-5EF1EC3A9697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E95DC3A2-0C7F-8CC9-C220-6B553B83F79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BEA5507-0FC6-5050-6650-EE65EBC17E8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6FBE223-9210-4EB4-234B-A40ED629C4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9932372-73D5-6F02-8FE4-4A81884A660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5" descr="images (10).jpg">
            <a:extLst>
              <a:ext uri="{FF2B5EF4-FFF2-40B4-BE49-F238E27FC236}">
                <a16:creationId xmlns:a16="http://schemas.microsoft.com/office/drawing/2014/main" id="{FAE2F7BD-3B48-D9BD-283B-9972441A7FC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58571" y="1660217"/>
            <a:ext cx="7668508" cy="4162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567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7BEE1-6A3E-2058-5494-A05C3C8C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01DF426-C6B5-7CAA-1CBA-F35C75791D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021CEEBB-8C4A-59DB-4813-FAAAD1141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r>
              <a:rPr lang="pt-BR" sz="4000" b="1" dirty="0">
                <a:cs typeface="Arial" charset="0"/>
              </a:rPr>
              <a:t>SEDIMENTAÇÃO</a:t>
            </a:r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1314E6-F12A-08E8-C411-B5D9DB37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0855BD1-05AD-F59F-9E76-C52AEEBC111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0659C28-7DAF-0519-62C2-3ACA28DEF072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035A0C9-151F-DC49-DE8E-4658D80FF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A5EE2A0-DCD1-6D8A-EDFA-2363FC017D9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4D780BD-E08A-5D7C-E027-48E29B5AB3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FD303E5-16D1-B35D-C71A-333E1FEC318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88A1324-36D2-7B08-2BF4-EBD066B09F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5A7D5CF-C377-CD01-F6F2-601B573CD12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EEB021F1-7E48-9811-C72C-8FD7B24320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1B09B8BE-89CF-71B1-B655-F5FAB68CC9F3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2684ED4-1BD0-1151-360E-00BE62F9E0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2101040-C07E-0CE3-6F3E-837F39AC9DE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5" descr="unnamed (4).jpg">
            <a:extLst>
              <a:ext uri="{FF2B5EF4-FFF2-40B4-BE49-F238E27FC236}">
                <a16:creationId xmlns:a16="http://schemas.microsoft.com/office/drawing/2014/main" id="{4D667AD3-5791-906C-ECD5-8A1DF365D94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797" y="2291810"/>
            <a:ext cx="6095888" cy="3598313"/>
          </a:xfrm>
          <a:prstGeom prst="rect">
            <a:avLst/>
          </a:prstGeom>
          <a:noFill/>
          <a:ln w="9525">
            <a:solidFill>
              <a:schemeClr val="accent1">
                <a:alpha val="98822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257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8D2EB-1947-BCE9-6378-EAE071CB8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742FA25-27EC-73B2-1B7E-76AD2F7797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0B8649E-7F79-E397-BC08-6EC206CB7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cs typeface="Arial" charset="0"/>
              </a:rPr>
              <a:t>PARTICULARIDADES DO SULFATO DE ALUMÍNIO</a:t>
            </a:r>
            <a:endParaRPr lang="pt-BR" sz="40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CFD8A680-B5EA-2376-619C-2C36C7874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514350" indent="-514350"/>
            <a:r>
              <a:rPr lang="pt-BR" sz="2800" b="1" dirty="0">
                <a:solidFill>
                  <a:schemeClr val="tx1"/>
                </a:solidFill>
              </a:rPr>
              <a:t>a)formação de lodo não degradável; </a:t>
            </a:r>
          </a:p>
          <a:p>
            <a:pPr marL="514350" indent="-514350"/>
            <a:endParaRPr lang="pt-BR" sz="2800" b="1" dirty="0">
              <a:solidFill>
                <a:schemeClr val="tx1"/>
              </a:solidFill>
            </a:endParaRPr>
          </a:p>
          <a:p>
            <a:r>
              <a:rPr lang="pt-BR" sz="2800" b="1" dirty="0">
                <a:solidFill>
                  <a:schemeClr val="tx1"/>
                </a:solidFill>
              </a:rPr>
              <a:t>b) dependência de uma faixa de pH entre 6,8 e 7,5;</a:t>
            </a:r>
          </a:p>
          <a:p>
            <a:endParaRPr lang="pt-BR" sz="2800" b="1" dirty="0">
              <a:solidFill>
                <a:schemeClr val="tx1"/>
              </a:solidFill>
            </a:endParaRPr>
          </a:p>
          <a:p>
            <a:r>
              <a:rPr lang="pt-BR" sz="2800" b="1" dirty="0">
                <a:solidFill>
                  <a:schemeClr val="tx1"/>
                </a:solidFill>
              </a:rPr>
              <a:t>c) relação entre o alumínio e doenças como Alzheimer e Parkinson em concentrações  a partir de 0,1 mg/L. (ROSALINO, 2011).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BA92DD-1608-916C-9D01-F7A9B52E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5E76BAF-C294-1AB4-BBA6-487C5772CC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CD16E04-422B-6F12-9E50-BF8149A53AF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7F1B832-6AD0-BF98-05B6-2424AF8E9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20CC20D-D6B1-DD4C-9DCE-AC504486C51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E4AD492-97F1-054F-7A01-158295908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92827A8-FA8E-130B-2C21-FB12646861B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C6D3D31-49C5-B3B1-18B2-4F8FE6A60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CC7926B-F40D-12E6-BAE3-8EFA319E84E7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BFFED00-B138-0914-96F0-1291D077BBD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3DACAD2-E014-7E4F-77FD-C8306E4787B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F7923171-901D-DFF7-3221-7170720FC2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161553C-CC52-B1EA-6FFB-4489F2A6463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52995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64EE3-0CF5-031F-441D-0ED91864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5F1C3C5-A0ED-710C-54D2-95950602D0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1C2DF698-118B-D838-07C7-09323CDCD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pPr algn="ctr"/>
            <a:r>
              <a:rPr lang="pt-BR" sz="4400" b="1" dirty="0">
                <a:cs typeface="Arial" charset="0"/>
              </a:rPr>
              <a:t>CONTEXTUALIZAÇÃO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7D37D6FD-71E6-A3CD-8243-8A44150E3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5920"/>
            <a:ext cx="10515600" cy="3641810"/>
          </a:xfrm>
        </p:spPr>
        <p:txBody>
          <a:bodyPr/>
          <a:lstStyle/>
          <a:p>
            <a:pPr algn="just"/>
            <a:r>
              <a:rPr lang="pt-BR" sz="2400" b="1" dirty="0">
                <a:solidFill>
                  <a:schemeClr val="tx1"/>
                </a:solidFill>
              </a:rPr>
              <a:t>A sustentabilidade de um sistema de tratamento:</a:t>
            </a:r>
          </a:p>
          <a:p>
            <a:pPr algn="just"/>
            <a:endParaRPr lang="pt-BR" sz="2400" b="1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Cultura e costumes da população;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Capacidade de endividamento da comunidade;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Mão-de-obra qualificada;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Disponibilidade de insumos na região, e;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Confiabilidade na operação e manutenção.</a:t>
            </a:r>
          </a:p>
          <a:p>
            <a:pPr algn="just"/>
            <a:r>
              <a:rPr lang="pt-BR" sz="2400" b="1" dirty="0">
                <a:solidFill>
                  <a:schemeClr val="tx1"/>
                </a:solidFill>
              </a:rPr>
              <a:t>(DI BERNARDO, 2008).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907571-9512-EFF7-8ADE-55495E2D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8E9E817-3532-72C4-76C0-85DD41EF738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B74A05E-814C-CAB1-BA39-DF0EAF608CD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7F180AB-2674-6D95-0D08-5F54D45A3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9E042F1-B230-B36F-8295-FD8B1A0FCB1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48182F3-BEB1-B299-5CAD-8C899AAED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39E1185-07F9-ECEE-5F85-642CB2828BF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FE615E8-010B-ADBC-B126-C9C9D4C19F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1D71BBB-6CDB-A424-407F-2B5013FEB8D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8103585-ACA7-0570-4ED6-AAFFE51EA7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F369E09-C865-055E-87F4-79360A4EEE4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2EB7440-A402-9F0C-F9F1-95BFDD8BE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02B909B-7F3F-0E20-EADD-DF27FEDC4DE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239613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85B5B-87C0-4203-256E-1DCA898A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92014C0-A293-64DC-0F8F-C7EB7151D4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3B2BDDFB-0670-B4CC-805E-F78EF9742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cs typeface="Arial" charset="0"/>
              </a:rPr>
              <a:t>CONDIÇÕES IDEAIS PARA UM SISTEMA DE TRATAMENTO RURAL</a:t>
            </a:r>
            <a:endParaRPr lang="pt-BR" sz="32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DCCF23C-DFD2-569F-650B-6C4EBD367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92500" lnSpcReduction="10000"/>
          </a:bodyPr>
          <a:lstStyle/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Baixo custo de implantação.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Baixo custo de manutenção.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Simplicidade da instalação de tratamento de água.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Facilidade de operação do sistema.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Alternativa viável frente aos sistemas convencionais para pequenos volumes.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Não exige mão de obra especializada.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Não necessita corrigir pH e alcalinidade da água.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Não causa danos à saúde humana.</a:t>
            </a:r>
          </a:p>
          <a:p>
            <a:pPr marL="503972" indent="-503972">
              <a:buFontTx/>
              <a:buAutoNum type="arabicPeriod"/>
              <a:defRPr/>
            </a:pPr>
            <a:r>
              <a:rPr lang="pt-BR" sz="2400" b="1" dirty="0">
                <a:solidFill>
                  <a:schemeClr val="tx1"/>
                </a:solidFill>
              </a:rPr>
              <a:t>Não gera resíduos poluentes.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3DB69C-FEC6-A00F-AF78-E3789C0C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C48B064-6EC4-8F9D-5DF1-4558213E6F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35C59D8-A5BC-6252-6F26-31D82E2657C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8FE7768-F013-F3CA-8063-6339DF268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26DE243-F365-3B8A-3EDC-B1172A2B99D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D038C89-F835-F8DA-F946-A2B0E6051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AE7A896-0709-3038-FED2-198BE6D81E7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02DF835-C652-6E36-ECB1-7E57E6D460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BAEB486-77B9-2F03-D383-6C46CCA7E92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E7A134A-20B0-1CAC-0461-0B341BEBFE9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E1945E3-70C7-8939-EB89-D38B7413888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A63A3AD-053F-8A4B-14DA-F290C59C2B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8481C28-0AEC-23F7-9005-15AA76C79C2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487775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CAD0F-C414-E214-EB1B-6B05DB25F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7F3BEAC-777B-EC11-519F-929855B972A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7B9A62CA-E77C-FCE1-3CBF-34E1CE4EB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FILTRAÇÃO LENTA EM AREIA: UMA ALTERNATIVA VIÁVEL EM COMUNIDADES RURAIS DIFUSAS</a:t>
            </a:r>
            <a:endParaRPr lang="pt-BR" sz="28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BEF2515C-352E-DBF3-B654-1F3083025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47500" lnSpcReduction="20000"/>
          </a:bodyPr>
          <a:lstStyle/>
          <a:p>
            <a:r>
              <a:rPr lang="pt-BR" sz="2900" b="1" dirty="0">
                <a:solidFill>
                  <a:schemeClr val="tx1"/>
                </a:solidFill>
              </a:rPr>
              <a:t>VANTAGENS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Baixo custo de construção e manutenção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Simples para construir e operar.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Rapidez na instalação.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Não necessita de atenção constante do operador.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Elevada eficiência na remoção de turbidez.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Grande remoção de </a:t>
            </a:r>
            <a:r>
              <a:rPr lang="pt-BR" sz="2900" b="1" dirty="0" err="1">
                <a:solidFill>
                  <a:schemeClr val="tx1"/>
                </a:solidFill>
              </a:rPr>
              <a:t>microorganismos</a:t>
            </a:r>
            <a:r>
              <a:rPr lang="pt-BR" sz="2900" b="1" dirty="0">
                <a:solidFill>
                  <a:schemeClr val="tx1"/>
                </a:solidFill>
              </a:rPr>
              <a:t> patogênicos: até 99,9%.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Remoção de contaminantes químicos.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Remoção de sabor e odor indesejáveis.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Baixo consumo de energia.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Não precisa de produtos químicos para o tratamento.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Uso de materiais de fácil acesso.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900" b="1" dirty="0">
                <a:solidFill>
                  <a:schemeClr val="tx1"/>
                </a:solidFill>
              </a:rPr>
              <a:t>Não precisa de mão de obra especializada</a:t>
            </a:r>
            <a:r>
              <a:rPr lang="pt-BR" sz="2900" dirty="0">
                <a:solidFill>
                  <a:schemeClr val="tx1"/>
                </a:solidFill>
              </a:rPr>
              <a:t>.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A55BCB-8828-608C-AC1F-15E68F3E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BF60A33-351A-6901-73D3-976405E9D4B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72B8E68-6387-1C24-E6BB-F2ED1A615B9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E08610-866A-FC4B-53A7-277C7C6B1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82D8D27-3178-4CCD-BF02-B5665256768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0605792-DBC3-33A4-49CE-8E13FF6535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C485AF2-4873-9273-E8D1-AA15F15224E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A8EA8FC-C0D3-D530-53C7-DE78828C0F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ED640FF-DE82-06C9-D606-6DF62A43D66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625EBFE-46A6-2380-83F1-DEED2A15AB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CE8CF41-98CF-7CAD-5637-5274BB6C60C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41662FA-06BB-48A2-E3FE-854EEBEE12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9453CD6-ECCE-D689-5044-5F4ACBEC422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Seta para a direita 2">
            <a:extLst>
              <a:ext uri="{FF2B5EF4-FFF2-40B4-BE49-F238E27FC236}">
                <a16:creationId xmlns:a16="http://schemas.microsoft.com/office/drawing/2014/main" id="{DD1627CC-ACB8-83F9-0B3B-05EBD472E10E}"/>
              </a:ext>
            </a:extLst>
          </p:cNvPr>
          <p:cNvSpPr/>
          <p:nvPr/>
        </p:nvSpPr>
        <p:spPr>
          <a:xfrm rot="16200000">
            <a:off x="7709002" y="3551303"/>
            <a:ext cx="3306967" cy="87869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394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2C565-0D1F-D530-9A3F-80D3D199F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543C869-CBCE-8DB3-8DC5-0635468B02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A04BFF2F-33CB-77FA-0ECD-BF921A2F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FILTRAÇÃO LENTA EM AREIA: UMA ALTERNATIVA VIÁVEL EM COMUNIDADES RURAIS DIFUSAS</a:t>
            </a:r>
            <a:endParaRPr lang="pt-BR" sz="28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52695B04-82DE-28A1-4FAF-065027272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LIMITAÇÕES</a:t>
            </a:r>
          </a:p>
          <a:p>
            <a:endParaRPr lang="pt-BR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chemeClr val="tx1"/>
                </a:solidFill>
              </a:rPr>
              <a:t>Baixa taxa de filtração.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chemeClr val="tx1"/>
                </a:solidFill>
              </a:rPr>
              <a:t>Não recomendado para águas com turbidez e cor muito elevadas.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chemeClr val="tx1"/>
                </a:solidFill>
              </a:rPr>
              <a:t>Ocupação de área considerável para grandes vazões.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6A0765-E70A-6309-E0C6-DA53B2B5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F39FEC3-B960-5C4C-36A7-D13B8D57C8A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87CC826-5038-2F9B-458B-44F4544681C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6BFA945-727D-D823-1C07-F1F93E74D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EDE3285-F03E-48AB-82BF-1B3660996A3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EBB8950-F0AD-4FAA-6DD0-C4DDC8E6EF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168168F-BC0F-794D-5AF0-C5554EE5856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92A0CBD-51C7-7B1A-867C-C64668461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617B55B6-15CE-9DA0-372B-8B0F7FCDE7B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6F5C01D-8393-9C65-CDE3-1FEB079447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ECEAC13-DADB-DFCE-8712-D0A94129E6B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27E4984-9F07-DD4D-2D4B-54B8BFEF0B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06E2986-8B78-B78D-47A0-4C402A06303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Seta para a direita 7">
            <a:extLst>
              <a:ext uri="{FF2B5EF4-FFF2-40B4-BE49-F238E27FC236}">
                <a16:creationId xmlns:a16="http://schemas.microsoft.com/office/drawing/2014/main" id="{6378A20F-6CB6-C8F3-B019-3752CE5D4847}"/>
              </a:ext>
            </a:extLst>
          </p:cNvPr>
          <p:cNvSpPr/>
          <p:nvPr/>
        </p:nvSpPr>
        <p:spPr>
          <a:xfrm rot="5400000">
            <a:off x="8826230" y="3488120"/>
            <a:ext cx="2919827" cy="87869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67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BC882-5ABE-5820-0E75-DF0E2D7A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4A158166-A817-5CE2-08F0-8341484CC5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05077D8E-5F9E-F0D1-960D-F20E51E91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5300" b="1" dirty="0">
                <a:cs typeface="Arial" charset="0"/>
              </a:rPr>
              <a:t>HISTÓRIA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D207A866-81B3-46BF-FD57-6795F947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Registros antigos Gregos e </a:t>
            </a:r>
            <a:r>
              <a:rPr lang="pt-BR" sz="2400" b="1" dirty="0" err="1">
                <a:solidFill>
                  <a:schemeClr val="tx1"/>
                </a:solidFill>
              </a:rPr>
              <a:t>Sanscritos</a:t>
            </a:r>
            <a:r>
              <a:rPr lang="pt-BR" sz="2400" b="1" dirty="0">
                <a:solidFill>
                  <a:schemeClr val="tx1"/>
                </a:solidFill>
              </a:rPr>
              <a:t> recomendavam a filtração como tratamento de água.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A primeira unidade de filtração lenta, da Idade Moderna, foi projetada e construída por John </a:t>
            </a:r>
            <a:r>
              <a:rPr lang="pt-BR" sz="2400" b="1" dirty="0" err="1">
                <a:solidFill>
                  <a:schemeClr val="tx1"/>
                </a:solidFill>
              </a:rPr>
              <a:t>Gibb</a:t>
            </a:r>
            <a:r>
              <a:rPr lang="pt-BR" sz="2400" b="1" dirty="0">
                <a:solidFill>
                  <a:schemeClr val="tx1"/>
                </a:solidFill>
              </a:rPr>
              <a:t> em 1804 em Paisley, Escócia para uso em branqueamento </a:t>
            </a:r>
            <a:r>
              <a:rPr lang="pt-BR" sz="2400" b="1" dirty="0" err="1">
                <a:solidFill>
                  <a:schemeClr val="tx1"/>
                </a:solidFill>
              </a:rPr>
              <a:t>textil</a:t>
            </a:r>
            <a:r>
              <a:rPr lang="pt-BR" sz="2400" b="1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Larga expansão da tecnologia na Europa do Sec. XIX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503232-E098-5BB0-DE4E-77DCFA9D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1EE96E8-308A-2037-B9D1-4EB9C14E950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A163C1C-AA7F-BE6F-76E0-69FC0F0419F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CB51951-8990-8B2D-00B6-087F07B6B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99F47B9-A1FF-6749-3396-16FDC34C96B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7A1A27B-A0A1-3CBB-B5F0-B8F6B5B85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8C82FF2-37E7-4772-B2A9-A0D017CD8B9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14210E4-8FFB-C778-049C-59A5AAACEE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20B8676-8056-E5C3-96DD-E92BA793ED5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8624852-A621-2C06-C5E7-482658CEB6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311997C3-42A4-2891-DEE6-3A8761D4598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B86E6F1-E645-6C02-9918-9D53E1146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D48E2CC-7ACC-5D45-9EB5-C726D9D784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92509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B57D6-E299-ADB5-B382-8F53C7375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A6DC0F3-A847-0978-D10E-9067442959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DD399B6-9EF7-D3CF-B8EC-467B5ECB5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cs typeface="Arial" charset="0"/>
              </a:rPr>
              <a:t>CONCEITO</a:t>
            </a:r>
            <a:endParaRPr lang="pt-BR" sz="48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7EF10CE5-F277-6AB5-36F3-4C3F040B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Um FILTRO LENTO EM AREIA é um leito de areia apoiado em um outro leito de cascalho, contido em uma caixa, com uma entrada para água bruta e uma saída para água tratada. (SOLONA, 1995).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Durante a passagem pelo meio filtrante a água muda continuamente de direção, favorecendo o contato entre as impurezas e os grãos do meio filtrante.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Favorece várias ações distintas: transporte, aderência e atividade biológica.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A84342-F2DF-7DD7-C3A0-62D3B34F9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251471A-DFB3-E3CC-C90D-FE21C7D4784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4FF185B-ED14-E47A-C70F-77E2E62EF96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F2278C1-823A-8152-336C-667F3D2F7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6E5D1DD-0C3B-0A83-734B-5B443157327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B301BD4-6880-B972-F1C4-EEBEF930D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405C079-E6F8-B277-7553-198B344DFA57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187060F-93E4-3FFB-AB62-432D2AF889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589C7EB-D1A2-5B39-951C-6FDCFDA3262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2720A2D-5FE9-3A44-C569-7B49810BBF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0A99104-09AB-E7EF-0997-216FEF5FE2B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B7FCA9A-ED9C-3D31-DC14-2F86B40AF2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AF6E4EA-1E93-991B-46DF-1816D643E51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415645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0D89A-5448-4AEE-B22F-18E40FCE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41EDA8B-1D52-EF76-573F-12A679FCEB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D45290C-0902-EEC7-6A6E-C21160C1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cs typeface="Arial" charset="0"/>
              </a:rPr>
              <a:t>CONCEITO</a:t>
            </a:r>
            <a:endParaRPr lang="pt-BR" sz="48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22B0EAA-1C56-FC7C-BE2A-9DE932313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Filtração lenta é uma tecnologia eficiente, de simples construção e manutenção, podendo ser utilizados recursos locais e sem uso de produtos químicos.</a:t>
            </a:r>
          </a:p>
          <a:p>
            <a:pPr algn="just"/>
            <a:endParaRPr lang="pt-BR" dirty="0">
              <a:solidFill>
                <a:schemeClr val="tx1"/>
              </a:solidFill>
              <a:latin typeface="TitilliumWeb-Regular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Excelente alternativa para o abastecimento de água em áreas rurais, em escala domiciliar ou comunitária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Baixas taxas permitem a remoção de material suspenso na superfície do meio filtrante por mecanismos físicos e a remoção de patógenos principalmente por meio da atividade biológica.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3E88F5-3B13-247F-653D-17F57F873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E6180277-5EDD-BAE8-C1E7-6601025F669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9756204-FC39-FC51-CFA5-02CC098D9D2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D580816-4B05-5F10-8F79-CD206D12E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63F49CE-88DE-75DE-A9D8-042BC8DEE24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0F36885-F727-9A41-4405-ACD15A26E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3A8B1A60-04B1-FAF1-3CDC-9D9579864B7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2CBDF84-3301-DFCC-B23F-F60720F271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C0A77B1-61EF-CC94-FC9D-33E159518782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B79F83C-0960-10E8-C47E-8A14958018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40D918E0-BF54-B202-01DB-22352F0CBE1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6953DB0-7338-BE31-0213-EADF3AF653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D5F1AAEB-45D7-848F-4774-79D624453C8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736131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E70E6-B1B7-5506-62B7-25E4A9E3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14C21ED-A421-E952-23D7-20DDB1F182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D336570-99AF-487D-538B-1610127A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cs typeface="Arial" charset="0"/>
              </a:rPr>
              <a:t>CONCEITO</a:t>
            </a:r>
            <a:endParaRPr lang="pt-BR" sz="48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230B89EB-C521-71EE-7EFD-50040B2CE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A potabilização de água por meio de solução convencional é complexa devido à ausência de mão de obra especializada ou de recursos econômicos compatíveis em comunidades rurais.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para cada para cada R$1 investido em saneamento, se economiza R$4 em gastos com saúde.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R$ 500 bilhões a R$ 700 bilhões em 10 anos para universalizar os serviços.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76E2A1-6E17-1A36-FDB4-D141996C3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5736B69-6A6E-AE70-80A1-5BAE0F05F32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A0F0E05-8917-AAEB-B976-41EAD2171AA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00ED8BB-161D-5AD7-979A-6B773960A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C155C4E-52F4-925E-D999-F869930C72F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5FFDA1B-1313-4E6E-E795-B408D859E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594C663-5994-A2E7-DD5F-1119884E472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5E5A2DA-E091-0CFA-52F7-DFE2082D9F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52E95F0-5444-AFD1-9ACC-5070296D747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09CD13D-24BA-C6EF-A3A8-2DA9F8A258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75D42DA-D5F4-AF82-0AAB-AA065E81760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A73D227-5CCD-B610-389D-71A7CA8000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9943F4D-FC3F-494F-965E-BB1261BA3CC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117189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CBECD-8955-4547-CDAF-2A3CFF45A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1DA5936-AF9A-5F48-93D4-82CB3509D2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01ECEF-CD68-E941-7109-18001600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1905E12-5F99-02D6-9BFA-C0C7BC8AF43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F4A0AED-D75F-2E6D-F88F-DDC295D726E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E7FC059-0383-CDFF-B83A-0B2D3394A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E06931A-7A50-A095-D64C-21E30705BDF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88278AC-E1BE-D489-0475-121346A50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ED49B3E-8C32-E9A5-03B5-B8167EF5176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3612EF0-A9DB-C7A1-6C79-FCA9BF226A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8FEDA07-5A99-4C19-F4BF-732531AA30C7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842B8E6-DAAF-4CA7-86B9-2D9C97165A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3B96811-7AD7-ED9D-B0E3-526072E6DF0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C848EB9B-10DE-5655-A746-FCE877119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7DDA01F-F676-5826-0910-DF8B252F4DE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C0675A68-2BE6-5BA6-29DA-1DC943BA36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90"/>
          <a:stretch/>
        </p:blipFill>
        <p:spPr>
          <a:xfrm>
            <a:off x="1049337" y="1744456"/>
            <a:ext cx="10080625" cy="397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4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BA4A-8B6D-5798-3C49-FA791400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7E0A537E-8E76-0543-CD94-2C33C6DFE2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528FC6C4-B661-1AD8-9AC0-A2634F15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cs typeface="Arial" charset="0"/>
              </a:rPr>
              <a:t>CAPACIDADE DE REMOÇÃO DE CONTAMINANTES</a:t>
            </a:r>
            <a:endParaRPr lang="pt-BR" sz="36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5A540F-5E47-30A5-D96C-2B661BBF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04EA6D7-5F1F-3CFE-83E9-3CD8986D37F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437D158-B887-B9E6-ACA5-011B17B5D0F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B89EA92-9D52-9C90-58C8-D34EEEF42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E72CC05-074D-77C7-6240-95FD5AB2332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13308B28-7236-22D6-8D53-B58CE5EF4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1FA47B3-FB9B-C311-3D2E-2E65C7D8C009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3F769DB-AA12-72A9-B369-3249725F4A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BC6070A-E1E3-167A-55BF-004C7082DDB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EFF314A-E213-32E4-46D4-8835E2FA92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FD97161-1958-C205-9C6A-15872A514A03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6DC3B02-8BEC-2BBD-47F9-D60D9B6C7F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3ED0815-5B5D-4D22-B5FE-29DA9EC8D05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97B19F86-162D-ECBE-7423-AF3E58C98F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7" y="2195147"/>
            <a:ext cx="10521950" cy="38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13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FD432-4400-5F79-D198-A2A558E84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FB4B375-3109-5CEB-9D92-7F78F1DDFE11}"/>
              </a:ext>
            </a:extLst>
          </p:cNvPr>
          <p:cNvSpPr/>
          <p:nvPr/>
        </p:nvSpPr>
        <p:spPr>
          <a:xfrm>
            <a:off x="-1145219" y="-188768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A772AFE6-EFFE-7BF1-4B9E-4E6AD60B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cs typeface="Arial" charset="0"/>
              </a:rPr>
              <a:t>MECANISMO DE REMOÇÃO</a:t>
            </a:r>
            <a:endParaRPr lang="pt-BR" sz="44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77B679-BE30-E527-9ADB-69B87E934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99ED9A6-F4F7-9766-C916-136D1EF9B9B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6F3F9A5-05BF-ADDF-3D25-8C22B4B4FA6C}"/>
              </a:ext>
            </a:extLst>
          </p:cNvPr>
          <p:cNvGrpSpPr/>
          <p:nvPr/>
        </p:nvGrpSpPr>
        <p:grpSpPr>
          <a:xfrm>
            <a:off x="0" y="98891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56277FA-BD63-4F71-AB0D-4B5336429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3E09E3F-E412-0970-1834-ED7F55829F7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E0B74BD-FF89-FF69-DEDE-9E02FA4B3A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693D08B-79C7-5DB9-C65C-6CA75B5A0A0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C76AE7D-8394-679C-4877-A1659B7590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2BE2955-69EC-BAB5-4CE4-79A1FC171F9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2F62CA1-D8B0-80F4-F753-AFB0722E1EA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D9FBAA2-3059-2D3F-316D-86745291940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3A54B07-1843-2BEE-6974-39FC1076F5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C62B591-46BE-C110-AE75-EBFB61A9520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58FE082-82F6-4457-7D13-37D119341F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19" y="2253421"/>
            <a:ext cx="9587883" cy="36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28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42AD-9904-725C-EEB6-08FFE2367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D8FA2A7-770C-9B4F-59A6-1D98EC3545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D36E9DBB-A3A2-AE93-B6C0-330E9AA8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2880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cs typeface="Arial" charset="0"/>
              </a:rPr>
              <a:t>A IMPORTÂNCIA DA CAMADA BIOLÓGICA</a:t>
            </a:r>
            <a:endParaRPr lang="pt-BR" sz="44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E198F0-B2F3-B7E2-BB12-A6A29E14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8314D26-066E-9E23-B0B6-1D0942F255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03463EB-77E8-3226-618B-785D274BC927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B9BEADC-2985-B47A-AAC8-09FBDBB83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56B7DAB-A2D4-26C2-5017-2F782F5EE71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DA54E11-784A-AD20-66DB-AD729D544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AA69E0F-344F-88ED-6BD9-580AC3C018F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607B463-2579-D674-8B82-11281BD68D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C591C9A-DC50-B24B-6CF5-7EFFD86377A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8E96C9E-4FD5-0DD2-C901-712DAF9E57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9E44A3A-859C-109C-8CC2-B1EED003F7B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DB8120F-3F95-51D9-C0E0-8499F5E45E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FF10EC0-94B5-FBCA-447A-AF4CB127F11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22DC1A9-19C0-C6C4-0236-8898B0CBA6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565" y="2085668"/>
            <a:ext cx="6797040" cy="386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8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FC2B-EFCC-B380-53DA-DE3322A7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7118A897-EE7E-72CF-7E71-B4532F7CE1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EA020C88-F46E-0F6D-E8CA-159CBF79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cs typeface="Arial" charset="0"/>
              </a:rPr>
              <a:t>CAMADA BIOLÓGICA</a:t>
            </a:r>
            <a:endParaRPr lang="pt-BR" sz="4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3DFF3D-43EB-22B8-E8DD-BB513504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A4BAD44-A583-DDB0-595C-320BEFD8945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BC13CC0-C0DC-2A9B-0075-82B82951FBA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1835C96-3E05-E4C6-A186-8EAC5D61F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82DA8A9-8592-400A-49DF-ED4EBD089EF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4C32A7B-9A6A-CC42-476F-23138B56A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3C86449-3105-27A6-5766-A149866432C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DF0B04B-14DA-10B4-7997-C4F354B956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D77B9CE-4633-E44C-BD83-BCF46ED0555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38A41AB-9E82-CE9B-B303-8799C5009B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464C721B-06B5-A920-7E86-B106BAE238A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AD09EC0-6848-E1E7-F0B9-015394A8AB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891F475-7A8C-E0E7-882B-1B299932177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895659E8-430D-E69D-1654-901D02D2D3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5" y="2199642"/>
            <a:ext cx="10515600" cy="389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01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5916-D08E-680A-0955-A67C62B4A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FB97D1EB-58E0-232C-0BE1-2658C798C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7473046F-BB7F-2098-3D11-ABA2F4775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cs typeface="Arial" charset="0"/>
              </a:rPr>
              <a:t>MICROFOTOGRAFIA DE MICROORGANISMOS</a:t>
            </a:r>
            <a:endParaRPr lang="pt-BR" sz="40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67F5EB-EB42-8F05-1A41-D3AD67C64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DAC2F2C-A9BA-A590-6899-586B334C6B9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0B2D27D-595F-AA85-BE70-1338B5C4B0E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62C88EA-1A6D-2182-9134-3548F01EB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7A13BDD-4EF9-428A-F1FE-6D1B1F2857FB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2D2EBE80-88BD-7660-24C2-33DE682378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BC145AC-3A38-8764-6F4E-52104740AE9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AB1750E-FEEE-FE98-3B85-163FA9E76A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2A83F2C-1BE3-0D76-219D-B1A5977D57B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09DB709-ACE7-AC3B-2DB8-BDCB7959E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ACC287EF-AFC2-3DA0-48AF-7FF29F94002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68B3412-8D25-B03B-0AAD-C1B90E6099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2E9D52E-7DF6-3BD6-9DFA-F06D40058F0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6DA2AE6-7319-D981-8764-3D3311B0CC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01" y="2382887"/>
            <a:ext cx="8957569" cy="360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52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E3FBE-5A82-58AD-AC02-E5FDFBF4C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0D75FD5-31A2-F919-7850-2C8A2C1D90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E931CC8D-BD21-A8AE-7039-1C6AC64A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cs typeface="Arial" charset="0"/>
              </a:rPr>
              <a:t>COMO MICROORGANISMOS PATOGÊNICOS SÃO REMOVIDOS?</a:t>
            </a:r>
            <a:endParaRPr lang="pt-BR" sz="32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ED36F9-BA6D-EA17-4CF3-79B007B7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4CF8A68-6485-F06A-08B3-D4C2CAB8880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4DC4AE1-B8D2-EBAA-15E9-221FD766730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51934A0-921D-4B5A-A4F5-9DC916417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A52036F-7339-75B0-B5EC-498D5E403DE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3785191-DBA8-9D93-584A-D857E579E6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AF33520-B831-8F41-E278-DBA5503507E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1146F77-65C8-4E4F-8E8F-6572AE9EE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665C8C33-7B1D-B7A2-7044-DA10A417A8C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6E988D3-2DB7-DC12-977E-D43DDFCD42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083E24F-B682-7B8E-E24E-498CABDC41D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2952B94-8F7E-8261-07CB-A65B42B825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34755A7-A6C4-BBDC-1342-7492B9214D6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8A269C44-05E5-25D9-04DF-88C820B6E9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16" y="2276481"/>
            <a:ext cx="6461267" cy="36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61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EF5DB-BD8B-DC8C-07FF-B4E3501B0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416376D7-85DD-6207-562F-7DD4CD0BE4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847ED577-EBFF-1F2D-11DD-75CA23371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cs typeface="Arial" charset="0"/>
              </a:rPr>
              <a:t>FATORES QUE AFETAM A EFICIÊNCIA DO TRATAMENTO</a:t>
            </a:r>
            <a:endParaRPr lang="pt-BR" sz="36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232ED325-8757-9AFB-75FA-C17B61D60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Meio filtrante imerso em água: para manter os </a:t>
            </a:r>
            <a:r>
              <a:rPr lang="pt-BR" sz="2400" b="1" dirty="0" err="1">
                <a:solidFill>
                  <a:schemeClr val="tx1"/>
                </a:solidFill>
              </a:rPr>
              <a:t>microorganismos</a:t>
            </a:r>
            <a:r>
              <a:rPr lang="pt-BR" sz="2400" b="1" dirty="0">
                <a:solidFill>
                  <a:schemeClr val="tx1"/>
                </a:solidFill>
              </a:rPr>
              <a:t> vivos.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Suprimento de nutriente: proporcionado pela água bruta.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Taxa de oxigênio adequada: operação contínua do sistema.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Temperatura.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FD3E7-5A94-9FD9-9AC0-0A0E0BEE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A6C1A52-01AE-DAE0-AD9C-733AB4AC8E2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E2002DA-FC2E-CD85-9E25-5624618D0A8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326D2F2-2CAF-F479-9991-A77C86142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4B1ADBA-5F53-96D6-A88C-A7D1BF297BDA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F673CB1-85B8-6A2E-3AC9-A5FE7EF347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301A508-1DB0-B5EF-6AB4-D7BCF9F9FAD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9BACD75-EAFD-6B3B-394C-EED30F3464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52D6D2D-2FA3-5DD0-1917-FCF4612F4E9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27879915-D631-CD47-158A-FCABC37B462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32D49CB6-DAF4-5CC1-6ADE-73E6BCB5816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9897ADB-35F1-6CAB-5926-9AE78A8469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DF15D30-E8D3-92B6-350D-6D8C39E6718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066891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CF03-FA09-87EE-7CD1-E4306D4D9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316433C-7B61-B37C-ACB2-5EBFACA4E9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5E772DB9-119B-F666-9856-F588348D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cs typeface="Arial" charset="0"/>
              </a:rPr>
              <a:t>MATERIAL FILTRANTE CERTIFICADO</a:t>
            </a:r>
            <a:endParaRPr lang="pt-BR" sz="40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20A4CF-38BD-E475-60A5-D6F2CC26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24AF50A-8E6C-524F-6757-7E6D1F5DA52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88BE82D-B3AE-CDCD-BB2F-A999169588C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FDDF0C6-9F80-B395-D4D8-E5EE06F8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6D22F538-8432-E79B-89DD-4E566EA4958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B3474A34-FEB1-E385-8D1D-B233EF6B7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5833FBF5-3AAC-839A-CE3D-7D7D6BFB8D6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8ED8194-81D0-F8F2-3158-FDE6958298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9CF426C-65FF-CB5D-BC17-D70013F877F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32F7F3C-EBF9-4B17-844F-0ED555BBF0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3C9A03B-2B79-F408-D5A1-3F59C7F20EE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D2E6173-029E-B481-E976-D0272A817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29C9AB1-D92B-C160-2B9F-F334907F921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1A192A5-FC42-A855-C791-F4B3470295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16" y="2326807"/>
            <a:ext cx="5102889" cy="367275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2833F78-B2C6-187E-AAB5-9174E11503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5" y="2337169"/>
            <a:ext cx="5337251" cy="365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97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035CB-31D0-4C4C-D21C-9D438E70C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298DDAC-0163-8380-24BC-6A5B3C96A9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01F78E3-3665-4BBE-5465-1D747FD8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cs typeface="Arial" charset="0"/>
              </a:rPr>
              <a:t>DISPOSITIVO DE DESINFECÇÃO</a:t>
            </a:r>
            <a:endParaRPr lang="pt-BR" sz="44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A29EF6-12FE-3E4B-B1CF-1A8E0284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BD8E4B8-7FD8-0E99-FDE7-88FFBEC1F04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9F8E7B1-5E6F-0FE8-F221-F0059A055C53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1DD96ED-60FF-DC61-E395-1C9FF6E5C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D12179E-C3D9-D5FC-58E3-11CD7BBF049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A113B71-7C64-7C41-E5C8-718DDE10A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B97FD6E-81D5-C589-A378-7A81DBCDA1B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1BBDE7C-A959-FBFA-F03C-F103A13484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17DBB0F-2765-0D41-C0CD-80A02B6113F2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DFDB91F-07BC-CC07-042F-0B4CDB8D66A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4EADC5BE-3D57-2CEB-530F-94BA34E7BDB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0D07BA4-E863-6AC3-B679-5BE84E9022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80CF0C8-1407-48B1-74BA-E2FE282F40C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8" descr="u67">
            <a:extLst>
              <a:ext uri="{FF2B5EF4-FFF2-40B4-BE49-F238E27FC236}">
                <a16:creationId xmlns:a16="http://schemas.microsoft.com/office/drawing/2014/main" id="{8829D696-5D60-8362-D51B-D2943FA70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5109" y="2308488"/>
            <a:ext cx="2957796" cy="364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939AEFD-2051-FECE-2A1A-CC5BEBFC72A4}"/>
              </a:ext>
            </a:extLst>
          </p:cNvPr>
          <p:cNvSpPr txBox="1"/>
          <p:nvPr/>
        </p:nvSpPr>
        <p:spPr>
          <a:xfrm>
            <a:off x="4529627" y="2423663"/>
            <a:ext cx="610108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800" b="1" dirty="0"/>
          </a:p>
          <a:p>
            <a:pPr>
              <a:buFont typeface="Arial" charset="0"/>
              <a:buChar char="•"/>
            </a:pPr>
            <a:r>
              <a:rPr lang="pt-BR" b="1" dirty="0"/>
              <a:t>Atende Portaria 888/2021 MS, que determina cloro residual livre entre 0,2 mg/L e 2,0 mg/L.</a:t>
            </a:r>
          </a:p>
          <a:p>
            <a:pPr>
              <a:buFont typeface="Arial" charset="0"/>
              <a:buChar char="•"/>
            </a:pPr>
            <a:endParaRPr lang="pt-BR" b="1" dirty="0"/>
          </a:p>
          <a:p>
            <a:pPr>
              <a:buFont typeface="Arial" charset="0"/>
              <a:buChar char="•"/>
            </a:pPr>
            <a:r>
              <a:rPr lang="pt-BR" b="1" dirty="0"/>
              <a:t>Telas e filtros </a:t>
            </a:r>
            <a:r>
              <a:rPr lang="pt-BR" b="1" u="sng" dirty="0"/>
              <a:t>não</a:t>
            </a:r>
            <a:r>
              <a:rPr lang="pt-BR" b="1" dirty="0"/>
              <a:t> eliminam bactérias nocivas à saúde humana.</a:t>
            </a:r>
          </a:p>
          <a:p>
            <a:pPr>
              <a:buFont typeface="Arial" charset="0"/>
              <a:buChar char="•"/>
            </a:pPr>
            <a:endParaRPr lang="pt-BR" b="1" dirty="0"/>
          </a:p>
          <a:p>
            <a:pPr>
              <a:buFont typeface="Arial" charset="0"/>
              <a:buChar char="•"/>
            </a:pPr>
            <a:r>
              <a:rPr lang="pt-BR" b="1" dirty="0"/>
              <a:t>Dispositivo hidráulico.</a:t>
            </a:r>
          </a:p>
          <a:p>
            <a:pPr>
              <a:buFont typeface="Arial" charset="0"/>
              <a:buChar char="•"/>
            </a:pPr>
            <a:endParaRPr lang="pt-BR" b="1" dirty="0"/>
          </a:p>
          <a:p>
            <a:pPr>
              <a:buFont typeface="Arial" charset="0"/>
              <a:buChar char="•"/>
            </a:pPr>
            <a:r>
              <a:rPr lang="pt-BR" b="1" dirty="0"/>
              <a:t>Usa pastilha  derivado orgânico de cloro: manuseio seguro.</a:t>
            </a:r>
          </a:p>
        </p:txBody>
      </p:sp>
    </p:spTree>
    <p:extLst>
      <p:ext uri="{BB962C8B-B14F-4D97-AF65-F5344CB8AC3E}">
        <p14:creationId xmlns:p14="http://schemas.microsoft.com/office/powerpoint/2010/main" val="1922924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D9121-5FF8-3B8B-27AC-05D9A86E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BC180A2-830C-8E9D-510A-48DAFCBEC4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7323FD37-038A-FDB8-B7BC-D952CDE5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r>
              <a:rPr lang="pt-BR" sz="4400" b="1" dirty="0">
                <a:cs typeface="Arial" charset="0"/>
              </a:rPr>
              <a:t>SANITIZANTE</a:t>
            </a:r>
            <a:endParaRPr lang="pt-BR" sz="44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F34CA0A-6B6B-D5DE-B79A-83BD167B5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pPr algn="just" defTabSz="495223">
              <a:buSzPct val="100000"/>
              <a:buFont typeface="Arial" charset="0"/>
              <a:buChar char="•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  <a:defRPr/>
            </a:pPr>
            <a:r>
              <a:rPr lang="pt-BR" sz="1800" b="1" dirty="0">
                <a:solidFill>
                  <a:schemeClr val="tx1"/>
                </a:solidFill>
              </a:rPr>
              <a:t>Ácido tricloro-</a:t>
            </a:r>
            <a:r>
              <a:rPr lang="pt-BR" sz="1800" b="1" dirty="0" err="1">
                <a:solidFill>
                  <a:schemeClr val="tx1"/>
                </a:solidFill>
              </a:rPr>
              <a:t>isocianúrico</a:t>
            </a:r>
            <a:r>
              <a:rPr lang="pt-BR" sz="1800" b="1" dirty="0">
                <a:solidFill>
                  <a:schemeClr val="tx1"/>
                </a:solidFill>
              </a:rPr>
              <a:t>: 90% de cloro disponível.</a:t>
            </a:r>
          </a:p>
          <a:p>
            <a:pPr algn="just" defTabSz="495223">
              <a:buSzPct val="100000"/>
              <a:buFont typeface="Arial" charset="0"/>
              <a:buChar char="•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  <a:defRPr/>
            </a:pPr>
            <a:r>
              <a:rPr lang="pt-BR" sz="1800" b="1" dirty="0">
                <a:solidFill>
                  <a:schemeClr val="tx1"/>
                </a:solidFill>
              </a:rPr>
              <a:t>Aprovado pela ANVISA para água de consumo humano. ABNT NBR 15784</a:t>
            </a:r>
          </a:p>
          <a:p>
            <a:pPr algn="just" defTabSz="495223">
              <a:buSzPct val="100000"/>
              <a:buFont typeface="Arial" charset="0"/>
              <a:buChar char="•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  <a:defRPr/>
            </a:pPr>
            <a:r>
              <a:rPr lang="pt-BR" sz="1800" b="1" dirty="0">
                <a:solidFill>
                  <a:schemeClr val="tx1"/>
                </a:solidFill>
              </a:rPr>
              <a:t>Maior estabilidade ao armazenamento: dois anos.</a:t>
            </a:r>
          </a:p>
          <a:p>
            <a:pPr algn="just" defTabSz="495223">
              <a:buSzPct val="100000"/>
              <a:buFont typeface="Arial" charset="0"/>
              <a:buChar char="•"/>
              <a:tabLst>
                <a:tab pos="0" algn="l"/>
                <a:tab pos="1007943" algn="l"/>
                <a:tab pos="2015886" algn="l"/>
                <a:tab pos="3023829" algn="l"/>
                <a:tab pos="4031772" algn="l"/>
                <a:tab pos="5039716" algn="l"/>
                <a:tab pos="6047659" algn="l"/>
                <a:tab pos="7055602" algn="l"/>
                <a:tab pos="8063545" algn="l"/>
                <a:tab pos="9071488" algn="l"/>
                <a:tab pos="10079431" algn="l"/>
                <a:tab pos="11087374" algn="l"/>
              </a:tabLst>
              <a:defRPr/>
            </a:pPr>
            <a:r>
              <a:rPr lang="pt-BR" sz="1800" b="1" dirty="0">
                <a:solidFill>
                  <a:schemeClr val="tx1"/>
                </a:solidFill>
              </a:rPr>
              <a:t>Tratamento efetivo por períodos de tempos maiores.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C57CD7-2625-89CD-D562-75FF9E4B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7032C8C-F7C9-7338-5749-6061C3C7D4A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7D24D22-5613-68CD-8877-5C27CD1243A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7BE0572-9C81-A7C2-E00A-D2B2F8D4B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5BEFC05-E524-8AF8-9E84-850365CDCC5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120FE97-BA12-3682-A455-33CAB3B20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B788112-2CA6-75C1-3BE5-31FC8DDC3D0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487C99D-DB1B-973B-AD09-7AC405F0C4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8933730-D556-D18D-EFB4-B7ED5E0ADD0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AA3B809-36EF-B0F5-4000-DC7643A9FD5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C709D33-6286-5914-8F05-558DD28C2E1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7541957-A61C-977D-9C1E-4948FC9EED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8132E9A-86D3-F4E5-7361-697F1ABC979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1" descr="tricloro.jpg">
            <a:extLst>
              <a:ext uri="{FF2B5EF4-FFF2-40B4-BE49-F238E27FC236}">
                <a16:creationId xmlns:a16="http://schemas.microsoft.com/office/drawing/2014/main" id="{E2A2773D-17FD-A2A9-121C-9E9FF7A8665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33198" y="4120022"/>
            <a:ext cx="1939787" cy="187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m 11" descr="pastilha.jpg">
            <a:extLst>
              <a:ext uri="{FF2B5EF4-FFF2-40B4-BE49-F238E27FC236}">
                <a16:creationId xmlns:a16="http://schemas.microsoft.com/office/drawing/2014/main" id="{3F9035A3-CB7D-A247-5AA0-EBC290DA9F2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6526" y="4194403"/>
            <a:ext cx="1491675" cy="18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2" descr="pastilha2.jpg">
            <a:extLst>
              <a:ext uri="{FF2B5EF4-FFF2-40B4-BE49-F238E27FC236}">
                <a16:creationId xmlns:a16="http://schemas.microsoft.com/office/drawing/2014/main" id="{1E3CA19E-CD20-5B17-666D-DE9611FEE8C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38788" y="4179888"/>
            <a:ext cx="1602486" cy="18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5615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B19E4-08EF-60EE-75C3-899B70183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6090209-E7A0-C3EA-2838-7A146EAA62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6E340C18-B3EA-491C-3283-FBB44BDC1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cs typeface="Arial" charset="0"/>
              </a:rPr>
              <a:t>MANUTENÇÃO DO FILTRO LENTO</a:t>
            </a:r>
            <a:endParaRPr lang="pt-BR" sz="44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E53DAFF4-1A60-9D20-185E-1CFD71AA7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r>
              <a:rPr lang="pt-BR" sz="2400" b="1" dirty="0">
                <a:solidFill>
                  <a:schemeClr val="tx1"/>
                </a:solidFill>
              </a:rPr>
              <a:t>Quando for observado redução da taxa de filtração.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</a:rPr>
              <a:t>Pode levar algumas semanas a até um ano.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</a:rPr>
              <a:t>Depende da qualidade da água.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Lavagem das mantas de geotêxtil.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Raspagem de uma camada de até 5 cm de areia.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Lavagem da areia removida OU reposição de areia nova na caixa do filtro lento.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0B1B2E-873F-9097-7EAE-3CEC974A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BE0BFF8-EC2E-0EB2-9AFD-D598D99A4F0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12F8FE5-BF46-8947-E802-53D5C782861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DD940AD-E973-4B94-1010-044E0C4EA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0779E6F-0A8C-FEB3-EAE1-C42418A9EBB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69D52D2-F306-BF3C-F80E-85A904955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62E1A58-E7FF-0745-BEDF-F9EA40F8BF5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84957B9-2EEA-5755-5FB5-899310589E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FEF1247-07EF-1D14-2D8E-2366264F091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254B2FE7-EF19-5310-85B0-8989DD12F9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3E4B7E8-5104-681C-5095-C86935B14E7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F0812DEF-225C-FBD9-AD58-3FE5BE1FA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5DE08FA-1D03-829D-10B1-22C8E59D645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402648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4E08A-28A4-42CA-67F5-C3E6C869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6B792D-168E-B721-B545-71A8148FE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11B94F18-C8EC-3B99-6968-B4EC8F90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cs typeface="Arial" charset="0"/>
              </a:rPr>
              <a:t>PÚBLICO ALVO DO PROJETO</a:t>
            </a:r>
            <a:endParaRPr lang="pt-BR" sz="44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216B072-6053-6A8B-985D-DE5D53859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290530"/>
            <a:ext cx="10515600" cy="3641810"/>
          </a:xfrm>
        </p:spPr>
        <p:txBody>
          <a:bodyPr>
            <a:normAutofit fontScale="85000" lnSpcReduction="20000"/>
          </a:bodyPr>
          <a:lstStyle/>
          <a:p>
            <a:endParaRPr lang="pt-BR" dirty="0">
              <a:solidFill>
                <a:schemeClr val="tx1"/>
              </a:solidFill>
            </a:endParaRPr>
          </a:p>
          <a:p>
            <a:r>
              <a:rPr lang="pt-BR" b="1" dirty="0">
                <a:solidFill>
                  <a:schemeClr val="tx1"/>
                </a:solidFill>
              </a:rPr>
              <a:t>USOS RECOMENDADOS: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COMUNIDADES RURAIS RIBEIRINHAS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PERÍMETROS DE IRRIGAÇÃO.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CAPTAÇÃO DE ÁGUA DE CHUVA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POÇOS RASOS (AMAZONAS)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ADUTORAS DE ÁGUA BRUTA.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B92AF0-30F9-2264-7603-C069964F0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A5C0A4F-A67E-491D-C4FE-1C00397C106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F1FA648-9AC2-67C6-2424-C4230267A25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2444CA0-B14E-B13E-7D8D-682752972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6E39A8E-5765-068B-E08E-F92B4B1B21D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8866EAB-7179-97F6-82D0-123E444801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8BC2D84-F84E-B5E1-2A41-06C02C586F6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1C38CA2-FE4E-6922-E311-BF9189E45F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C270CFF-83B6-E75F-B9F5-F3C8AA6DF8E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C3E611A-59E7-5E71-F438-4D44A61B531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B23C134-E89A-8F69-EE72-036902F5927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FD3035B-9BBA-AFD8-9A60-978A0440C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C700A4F-C3F8-87E8-98E5-250AE423AB1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658765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78584-D9B4-9BBD-25FD-D46839A6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B445A88-E5AD-90FD-AF00-9E1C2E42EA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90A26D16-FBB6-2A53-7447-672A7A06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cs typeface="Arial" charset="0"/>
              </a:rPr>
              <a:t>PILOTO DA ASSOCIAÇÃO DOS PRODUTORES RURAIS DA ADUTORA DA CARAÍBA - APA III</a:t>
            </a:r>
            <a:br>
              <a:rPr lang="pt-BR" sz="2000" b="1" dirty="0">
                <a:cs typeface="Arial" charset="0"/>
              </a:rPr>
            </a:br>
            <a:r>
              <a:rPr lang="pt-BR" sz="2000" b="1" dirty="0">
                <a:cs typeface="Arial" charset="0"/>
              </a:rPr>
              <a:t>JAGUARARI - BA</a:t>
            </a:r>
            <a:r>
              <a:rPr lang="pt-BR" sz="2400" b="1" dirty="0">
                <a:cs typeface="Arial" charset="0"/>
              </a:rPr>
              <a:t>	</a:t>
            </a:r>
            <a:endParaRPr lang="pt-BR" sz="20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DD60C-CF66-D5C0-5B9A-75302F5A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4D4B0B1-B048-A863-B4C0-31702CF8FD7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CA90BD0-6060-0FEC-3536-E1C4824951A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F6F31F0-9CE0-48A3-9B11-8FAEA9445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062F01B-093D-17C0-D988-B3A48B2E7E7A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4D7D86A-AA83-348D-764E-39B88F3020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F0C59FC-EF4E-B82F-2CE2-7C570C1FD8E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247FD8B-C564-EE12-F418-43573FB523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648F95FA-F9D3-D000-818A-75FE7A71851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424410A-6B02-FAB9-73DF-EB1678A89C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137D86CB-FC75-52E0-AF27-FDE14AF93BE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0103D0A-3A0C-AEBA-5AFF-C9B001EC30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251CC6D-C56C-7E53-3CF3-FF103DBCF8D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9E27F39-8D86-163F-6F42-8B2EAB096A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436" y="2181139"/>
            <a:ext cx="6481690" cy="36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65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49220-EA7D-6080-3D99-9F51E49E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40647CA-74E3-8E98-43D6-778B09BCDC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5E132A79-6930-8A00-E082-16E611C54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r>
              <a:rPr lang="pt-BR" sz="3200" b="1" dirty="0">
                <a:cs typeface="Arial" charset="0"/>
              </a:rPr>
              <a:t>	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B4FDD8-5DF1-9690-1AA4-8F18B647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D8B654C-30AA-988B-A147-CFB38B43929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F7065C8-15A2-AC18-7C24-F59AC0158A7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66B61F6-18B3-4393-BACF-81A7F6646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40F44A6-443A-322F-BE38-069AEA31ADB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7F04DAC-AB9E-5075-DC87-17C264EBF8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624C19D-DD72-7B58-BE30-2839F1CCDC59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8C53228-8623-CA6B-3397-E0176D80A7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710F6E1-7D29-82F5-9286-D0096B97BCA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DE21517-6B03-7D6E-A70E-D45F3ECC63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91877B5-F214-2D56-410B-0A773AC1BA7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C27E679-35C5-9CBF-FABD-E39531A00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AB4F938-27F7-5852-A782-9690968C862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10848259-E400-05A8-DDB3-65F031016E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58" y="2572873"/>
            <a:ext cx="4168392" cy="312629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17C1DA2-E820-4A14-44A6-6D2A5FA60D3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87" y="2572873"/>
            <a:ext cx="4168392" cy="312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00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ED970-B312-CD45-1BF0-C051C25F1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5B33F40-DE04-D161-59F4-86E09BC12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BFF58713-B5A7-7327-8A3E-5F17D1106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cs typeface="Arial" charset="0"/>
              </a:rPr>
              <a:t>PILOTO DA ASSOCIAÇÃO DOS PRODUTORES RURAIS DA ADUTORA DA CARAÍBA - APA III</a:t>
            </a:r>
            <a:endParaRPr lang="pt-BR" sz="24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B3C1DE-0B90-1786-B60A-EA161B24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1BC2E51-CDAD-5FA3-E5E2-644EF1CC003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AF01772-7B5A-21BB-B182-896AAA93706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01D703D-4713-FA4B-4C41-65BA5BD1E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9AAC107-AE73-3E20-C722-0880F959EE5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5FB54B6-7CFF-918C-798A-B108EAD48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29B2AED-BCFB-A65A-51F1-08AA19A61FF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B03E11C-20B6-6DB8-65B2-A9CE35A936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406C0E5-4F15-7D47-FAFF-841C5389D2C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359EAB7-A8D3-3C7E-44D5-954B61DDCD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DC1886B-2BE0-0C8B-588C-D8051A2C2463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A48CAA6-855B-84AD-6759-DE15B68E6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F4738C4-CF0F-82AF-5B8C-C3E9526B190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1E25EDF4-C73B-015F-F8F4-F46575480F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097" y="2181139"/>
            <a:ext cx="4766797" cy="369244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AD08E10-BCB7-B318-BEB6-8D20BE0B32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11096" y="2673128"/>
            <a:ext cx="3657663" cy="274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10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A5409-10B6-05B1-AEE2-8C8E33013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0C7B8DB-9F09-E9F2-BF50-AA9E881C54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6AA526B-F6EA-4102-1D8E-83525E6F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54BE4E-4CB2-EC32-8D5A-9B7DB736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CD41AA5-D872-8E4A-AD01-1A3EB6FC2D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26BF6CE-BB23-4D82-CE90-48173E89DCD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26FA9D2-7DAA-370D-67DF-8DDC7FD75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713F267-CC3F-5B0F-D9F3-469C4B1A5E37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B350A50-EA0B-8AA2-4380-CCF9D5FFD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D26BAFC-F649-AB26-3AF7-5F8D9755044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8B41FD1-32C7-A6D8-83CC-BAA439DC48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6BFC588-2F20-F2F7-8DA3-57AA5B61752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B77B066-9652-513A-C2C7-989A84EB21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1BFE072-DB36-0321-0128-FE8CAB90468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6C736D4-66BC-1B8B-2FE9-A6E9A4DCBE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144A014-65C4-E400-1CAB-B4EC953F2AD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ED71BC9-21AC-AC54-81C7-D004CED5E8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2608247"/>
            <a:ext cx="4427998" cy="332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84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A81E7-B2C0-2EA7-BCE8-6551DF335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744CFA15-3EA7-15BA-E1D1-3D4127D8C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D149C3D0-1F82-271C-550F-A09E36CB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87E2FA4-681E-ADA3-1E80-2588D60F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AAEDD3D-4682-039B-BAEA-3A958E33B47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A5BE188-691F-6A12-D1C6-B57F7DA9F34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C370D55-9D48-23E5-12F3-C542A1B44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D21A210-22E7-CC35-2EE6-BF58B9EB0D5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92E922C-FDC5-E932-A1A7-2C9A56B09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BFF8A1B-9AE2-EC0C-29E3-F07FEE3D1C37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E41CF8D-97F5-D6E8-F18D-2F6A079891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EF46446-9F54-2AC1-E67E-381A17C6791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6AF198C-90EB-2AF8-4C27-A4BB983A68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3C0FF825-CFC1-5401-4767-7E9C95FDFA6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DD88DA0-EA37-4C60-351F-5B131C13CA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39C59B8-FFB7-9DD4-10E8-4A9FBC8FA58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E1855503-24F7-37D3-63A7-4BF54BD931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59" y="2318921"/>
            <a:ext cx="3076246" cy="17198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C734728-0E91-EF3B-7EA3-49CFDEE84B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546" y="2386154"/>
            <a:ext cx="2782693" cy="17423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2C2CDDD-B3AD-1ADC-FB11-962FED3D85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547" y="4261805"/>
            <a:ext cx="2782692" cy="18236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E7E230E-6018-2DAB-EA39-A54BDB4EA6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61" y="4261805"/>
            <a:ext cx="3076246" cy="182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72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971B2-BB71-4BAD-3FD4-0544685B1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968CAFD-E8BA-F6AA-C87A-CA7BA4156A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F63E148-9930-5BB0-BF75-C92C7E29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F8F524-1CF7-8DC2-DB55-480CFBD4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7212765-F715-14A4-0413-98B5B0AF2E5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3630458-2569-1C38-A420-A54372F3FE52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D4C9EC6-BFE0-B38E-7D3E-9C1CDD5BF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7038987-6A24-93DA-0656-DAB9F944FB0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EC7A5F-6DBE-B3F5-3786-7D7302C7E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9B49D50-AC90-4876-D08A-7A0B6E2A880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2D14399-B633-AD47-2D25-79F47B3961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379B993-86BE-948D-E479-6203CD56E2AF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6E43086-0F0C-6A7D-786E-158079DA09F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D74A7B5-F10A-EE69-C8BE-B669DF0F50E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21F47CA-28BC-6335-1C72-BB368F25A1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B9C651E-7A13-5613-3518-AE336D88243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6B113106-0E13-3E1E-A3F3-154393B94C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586" y="2322233"/>
            <a:ext cx="2642241" cy="198168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CCF2A00-F402-BB7D-2A58-F29554269C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545" y="2291809"/>
            <a:ext cx="2642240" cy="198168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342A6A5-F003-E184-F3BB-49C7A7E3E6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67" y="4482943"/>
            <a:ext cx="2081951" cy="156146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C51562D-38D8-7118-5031-80E48CD62D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8" y="4463376"/>
            <a:ext cx="2081951" cy="1561463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C8168E0-0DE3-2E25-2E3A-1B988495B5F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306" y="4493757"/>
            <a:ext cx="2020417" cy="15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66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E975F-737C-CDEE-24EC-53E014C19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E15045D-90DD-E0AD-BC48-BE850361BD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15DCD02E-A1BC-FC09-AFD2-A39720D0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79B54C-A358-E46D-0DA1-3BA75980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61A6A48-A0F6-543C-1222-51E6331482C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D1949CB-94FB-FCCD-BD67-6D910273CF8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4221F68-C8C2-D9F1-A31C-3BF90D99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5AD31DE-8FB0-9655-EABF-0FFAB498245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79764F7-99BD-1693-5014-55B8A9CCF1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9738681-C9FB-988B-C263-FB5E59C33CF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8835E1A6-6F1F-6CEA-86FF-9B64823154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D531F46-C13B-9667-0C02-52FC4958B76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E50B963A-B8A9-D80F-B78B-8251DBE8B6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17A41DB-8005-7846-A11F-30BBCA4A8FB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1B1E490-4DD3-392B-BB64-F773BBA339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DF78C9F-4880-E0C9-173D-946E1D815C8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D42CA885-C4D3-1D79-5EF4-1DD3409FAF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106" y="4132517"/>
            <a:ext cx="2580368" cy="193527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6D728F2-5962-67B5-90BD-7FB56E14DD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511" y="2118586"/>
            <a:ext cx="2580794" cy="193559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250D8D8-AC9F-1114-0B90-B06A88750F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510" y="4132196"/>
            <a:ext cx="2580795" cy="193559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1970385-1950-C777-03AD-D8724B2268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80" y="2067167"/>
            <a:ext cx="2580794" cy="193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59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D6BA-90A3-C951-3A24-81978024E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7B0BF41-850C-FAA2-8FC4-4533F5B682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0F049A60-E122-6BF8-18D1-9233493CD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CD9AEC-7D5E-09D1-731D-69D91030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DC985E9-693C-66D3-0478-246CEC920A4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8EDD0EB-309C-F541-EE31-351D4CDDE79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B4A47C1-0143-3072-10BF-EFADE20CC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B59C725-B6AF-6416-E073-D4382CF3A38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0F1D5C9-3C16-12B0-AD68-D8B38B7E95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72586A2-39B5-A3B4-EE13-6318CBB371B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16D24A9-CDD7-76E6-17F9-E7F8720ABF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125D8B2-69C4-DA8A-3F12-A6E59B85608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ED02308B-EB41-55AE-0C09-AB64CE1440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16EDEF2E-9CE8-54B7-D7B0-9EA9DD4DD84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BB3622D-E9E3-33FF-A9A6-FB672ED030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2224AF3-98EC-262E-515F-562F65E5F1B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9675858-6F60-B3BF-5348-FACF49FEC8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3948" y="3852945"/>
            <a:ext cx="2645396" cy="198404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F86419C-0C6F-A474-D04E-250C4437C6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31" y="2463040"/>
            <a:ext cx="2433790" cy="238426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CE233E4-8448-CD01-1B7C-222B653354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72" y="2291810"/>
            <a:ext cx="3796204" cy="238426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7E61A0B-289C-749A-2D75-AD918562AF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015" y="2255764"/>
            <a:ext cx="1880507" cy="334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2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AE810-2164-BB6A-981D-CA7B6CC79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4133431-C5DA-0418-46BD-8416723EBB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884FE81F-79ED-6B44-D36C-56549383B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24717C-697F-08A4-002B-EC08E5C34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F5987A7-3E4D-D630-3D89-DCC9C14389A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CD5D5D0-EA04-4CC2-8CA0-C563A48B32B7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EDB243-3D97-21F6-232D-4BADFD81B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81D283B-FA47-D8C1-C725-9F57A746D26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03DD033-A348-D5CB-4EAD-5536233A0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CDDCCB7-1439-9722-621D-28C8DFC7A73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3DCE904-3AE4-FBB7-FA82-0B140D6A7D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B54BE2D-B56B-431B-4169-9CD97662E05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DDA4EE0-ED80-DE0A-A693-89F83E3463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A3FD0F8-844C-7425-FC49-6CA60947A5A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176872F-7D19-191C-63E0-5195EE135D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59449C9-3F9E-DFAD-D1D6-5C215F562D2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D3302E13-FAF8-7140-2C7E-B21F7ED03F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19" y="2291810"/>
            <a:ext cx="4930833" cy="369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05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B4338-BC21-3477-381D-DA3CAF56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6890EF6-08F8-E2D5-FB9F-90F504CC4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B6AE1BFA-8C74-52EC-2277-790D2668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cs typeface="Arial" charset="0"/>
              </a:rPr>
              <a:t>PILOTO DA ASSOCIAÇÃO DOS PRODUTORES RURAIS DA ADUTORA DA CARAÍBA - APA III</a:t>
            </a:r>
            <a:endParaRPr lang="pt-BR" sz="28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53D3A9-4831-AEC1-9344-03AF015D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CD611F6-4447-3D41-C437-187B68566D0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A40519E-E5D7-D68F-F05C-C568ED47F77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1AE7CAC-9DFD-CE16-4B11-B62DF4860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C4ED457-FC1B-7534-E9DE-9075CBA8A73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6117597-7E9E-EC6E-5810-B83E73841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50AA6E3-0DD6-E839-07C9-68B26449811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990D52F-0292-1769-37E5-65CA80E04E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D421FF7-8285-7CE3-6B3F-99AEE58211A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E250517-1CCA-370E-5371-03F910F7DE3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2F1172D-FCD4-008C-9191-D5EF881DDE5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AE0EEAF-B52D-6FD4-A27A-AC7801DF1F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D2E51699-C3D6-8AE2-066C-8530266E675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13462EB6-2152-C313-60FB-293C1810EC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625" y="2137126"/>
            <a:ext cx="4389204" cy="230236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EA8B46E-1C86-9BF3-0B5F-D8FC914AFA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829" y="2142989"/>
            <a:ext cx="2237277" cy="392080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3FEF2CF-BAC9-B15C-2BDC-2CACD8BB0C3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" t="7382" r="2590" b="20463"/>
          <a:stretch/>
        </p:blipFill>
        <p:spPr>
          <a:xfrm>
            <a:off x="2614995" y="4407785"/>
            <a:ext cx="4804659" cy="167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81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961CE-752B-1308-B7BC-B8D0FD416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40EECF4-3C8A-6F5D-F812-2FC843B314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44823D-DF70-FF43-ED9F-16F218C4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02665CD-C24E-EC61-180B-E8134F42875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6A55265-AB67-876A-360A-7D54A7442ED7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6FDFA9E-BFAC-3840-2853-67F1DD6FA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F48EE53-2ADD-A15F-669B-6A0EA61D48C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D041699-511D-FFD9-D68A-787242182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5EB232BC-7DA0-127C-0AFF-55E1E27BDD9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4481BBB-41EF-0B5F-DBB6-75C4E64232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7F51C59-E9F6-7806-AE13-580BE72E4C9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A976EA6-7CC4-A43E-21B2-C5616FA9504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A9B0535-EB3B-56F2-8A4B-D43E7F338E9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94E9E25-F8C5-2A8C-B48F-8916FCA8F3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99261D8-0CC1-88BA-4856-02436E4C08B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40A949B-6C20-5CFB-598B-FF47DB4992D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2" b="20734"/>
          <a:stretch/>
        </p:blipFill>
        <p:spPr>
          <a:xfrm>
            <a:off x="1511016" y="1532276"/>
            <a:ext cx="6094417" cy="463538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8448F22-D083-A829-886A-C0356C0EDB2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1" t="4374" r="15531" b="-299"/>
          <a:stretch/>
        </p:blipFill>
        <p:spPr>
          <a:xfrm>
            <a:off x="6942672" y="1532275"/>
            <a:ext cx="2896929" cy="330208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08B9C1E-68F2-27A5-1C02-E30B5D93826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9" r="27893" b="25352"/>
          <a:stretch/>
        </p:blipFill>
        <p:spPr>
          <a:xfrm>
            <a:off x="6942672" y="4464391"/>
            <a:ext cx="2896929" cy="17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474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D886-4BB2-724F-799D-D53610D8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010E83A-D0AB-D7D1-FD4E-6F282F0686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BCA0A1-4668-F4FD-C268-A180191C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68B1D34-27B9-7AC1-FE80-E779B60630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16615DB-A905-5E52-1E55-43134DC0DB4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3FC6F26-2A4F-5D0F-A64B-CF95FDD4D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02E22A2-5B37-C048-F683-81CE1819306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630AC67-1775-0ACD-66F0-D0771156C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7E0D90C-52F6-E066-9457-9129BE8AA7AA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F69D53B-264D-F966-51B8-8975E59637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31B1A46-6181-1DB6-6EC8-9980E46B5F0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C7A65A9-D058-E30E-6288-370D17AB5F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34B1C95-098D-69F5-6517-3881ABCBEC8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76B6542-FEE6-7B84-F137-54A78B626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0EC2A5D-2D7F-1CD9-D5CF-CDE4A5669E5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CE66B515-EADD-3AA2-4FEF-8F6B7414CA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2246" r="2414" b="12672"/>
          <a:stretch/>
        </p:blipFill>
        <p:spPr>
          <a:xfrm>
            <a:off x="3095316" y="1400612"/>
            <a:ext cx="5163169" cy="495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588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D7E4-31DE-E368-EF62-002B78DE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158E30F-0D75-6631-76F8-7C36333BB2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252DEE-EA19-B41E-0D8C-FBF370FEE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3B74AEA7-9CDE-88B9-8169-7C968B30E5C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DA432E0-E180-6687-A29C-4D0CBFC4454D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BD0521D-4248-B29B-58F5-3B13F837D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1B8B8A9-536C-851F-3C7F-ABD0964BCF1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80F7616-FC2D-476F-D294-00E3F12AC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4745198-6497-7141-82B8-9827209B27B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483CFDFF-8B37-2D09-682B-04D962719C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F962DF3-6A0D-0D50-A977-F567E7F21F6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25657813-D2A7-87E3-94A6-7341E94F33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F5C11D5-BFB1-D1E5-6B4F-B3A2107A309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54D65BE-30E0-650F-0A30-BB630239E3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26E7B54-35B6-AA2D-923F-BD6C064B69D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0F4AF645-970E-2F6B-5277-E8F49E3C0E6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" t="6215" r="1360" b="9537"/>
          <a:stretch/>
        </p:blipFill>
        <p:spPr>
          <a:xfrm rot="16200000">
            <a:off x="3654313" y="-338423"/>
            <a:ext cx="4883373" cy="823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674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BB5D9-7192-937F-2979-CFF4CFEDC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B5F5792-92EE-43FC-5C82-E0A9453A0179}"/>
              </a:ext>
            </a:extLst>
          </p:cNvPr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endParaRPr lang="pt-BR" dirty="0">
              <a:solidFill>
                <a:schemeClr val="tx1"/>
              </a:solidFill>
              <a:latin typeface="AvenirLTStd-Book"/>
            </a:endParaRPr>
          </a:p>
          <a:p>
            <a:pPr algn="l"/>
            <a:r>
              <a:rPr lang="pt-BR" sz="1800" b="0" i="0" u="none" strike="noStrike" baseline="0" dirty="0">
                <a:solidFill>
                  <a:schemeClr val="tx1"/>
                </a:solidFill>
                <a:latin typeface="AvenirLTStd-Book"/>
              </a:rPr>
              <a:t>A </a:t>
            </a:r>
            <a:r>
              <a:rPr lang="pt-BR" sz="1800" b="0" i="0" u="none" strike="noStrike" baseline="0" dirty="0" err="1">
                <a:solidFill>
                  <a:schemeClr val="tx1"/>
                </a:solidFill>
                <a:latin typeface="AvenirLTStd-Book"/>
              </a:rPr>
              <a:t>Capribéee</a:t>
            </a:r>
            <a:r>
              <a:rPr lang="pt-BR" sz="1800" b="0" i="0" u="none" strike="noStrike" baseline="0" dirty="0">
                <a:solidFill>
                  <a:schemeClr val="tx1"/>
                </a:solidFill>
                <a:latin typeface="AvenirLTStd-Book"/>
              </a:rPr>
              <a:t> é resultado da junção de duas cooperativas situadas no Norte baiano, Mãos do Campo, localizado em Pilar, distrito de Jaguarari - BA e Sabor do Sertão, sediado em Poço de Fora, distrito de Curaçá – BA.</a:t>
            </a:r>
          </a:p>
          <a:p>
            <a:pPr algn="l"/>
            <a:endParaRPr lang="pt-BR" sz="1800" b="0" i="0" u="none" strike="noStrike" baseline="0" dirty="0">
              <a:solidFill>
                <a:schemeClr val="tx1"/>
              </a:solidFill>
              <a:latin typeface="AvenirLTStd-Book"/>
            </a:endParaRPr>
          </a:p>
          <a:p>
            <a:pPr algn="l"/>
            <a:r>
              <a:rPr lang="pt-BR" sz="1800" b="0" i="0" u="none" strike="noStrike" baseline="0" dirty="0">
                <a:solidFill>
                  <a:schemeClr val="tx1"/>
                </a:solidFill>
                <a:latin typeface="AvenirLTStd-Book"/>
              </a:rPr>
              <a:t>Os queijos e iogurtes da </a:t>
            </a:r>
            <a:r>
              <a:rPr lang="pt-BR" sz="1800" b="0" i="0" u="none" strike="noStrike" baseline="0" dirty="0" err="1">
                <a:solidFill>
                  <a:schemeClr val="tx1"/>
                </a:solidFill>
                <a:latin typeface="AvenirLTStd-Book"/>
              </a:rPr>
              <a:t>Capribéee</a:t>
            </a:r>
            <a:r>
              <a:rPr lang="pt-BR" sz="1800" b="0" i="0" u="none" strike="noStrike" baseline="0" dirty="0">
                <a:solidFill>
                  <a:schemeClr val="tx1"/>
                </a:solidFill>
                <a:latin typeface="AvenirLTStd-Book"/>
              </a:rPr>
              <a:t> são produzidos com leite de cabra.</a:t>
            </a:r>
          </a:p>
          <a:p>
            <a:pPr algn="l"/>
            <a:endParaRPr lang="pt-BR" dirty="0">
              <a:solidFill>
                <a:schemeClr val="tx1"/>
              </a:solidFill>
              <a:latin typeface="AvenirLTStd-Book"/>
            </a:endParaRPr>
          </a:p>
          <a:p>
            <a:pPr algn="l"/>
            <a:r>
              <a:rPr lang="pt-BR" sz="1800" b="1" i="1" u="none" strike="noStrike" baseline="0" dirty="0">
                <a:solidFill>
                  <a:schemeClr val="tx1"/>
                </a:solidFill>
                <a:latin typeface="AvenirLTStd-Book"/>
              </a:rPr>
              <a:t>“Nos preocupamos em manter os mais rígidos controles de qualidade para manter a melhor textura e sabor para os nossos clientes. Por isso, todos os produtos possuem selo de inspeção sanitária que atesta a sua qualidade.”</a:t>
            </a:r>
            <a:endParaRPr lang="pt-BR" b="1" i="1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7D6459-2101-0602-06F6-C4E6999E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195DA83-EEE0-858F-56DF-E4C535820AE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1525BED-4200-E622-FD54-5B0F1DD4C2A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3114DC0-E0ED-0273-18D3-68972635E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201C123-9623-A79E-BA67-D0574F73B6B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793A47B-7013-9DAB-CD5C-4D4084F702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D571458-800A-D954-EF12-7D583180BF43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3EA4792-8EBB-23BF-AD16-EC3803B544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94DA7A0-D2CB-10B9-73AD-9750D3D1565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C19D84A-A6AE-A1E9-B2F0-6C6DD70966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97B50C1-3C6A-F950-C8FA-1453F502C01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7EB5FE8-1BDC-E13A-45DE-AFB7C827C4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CEC10C2-BA62-B5E9-CA12-4A98534BFA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2F44EF77-155B-6D3F-3EB1-68E61B4318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545" y="1522066"/>
            <a:ext cx="3035997" cy="1897498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6E360DBA-4C98-8C9B-D235-47D31E1048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2328" y="1397699"/>
            <a:ext cx="2073657" cy="213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43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87FA2-4549-8D45-8E88-84A24101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5DB3009-2C06-D980-06EF-59B1BFDBFC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5FD882-62C9-EC0A-4B93-139ED9E4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2CFD0A4-96D6-4866-682E-BA912AF182A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CCE3A4E-4C6C-510D-5022-DAD2CD7A5B1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41E0BEA-871D-A112-D78A-BC117F3BE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8A1823A-7C2B-0244-846B-B83C4366155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2EB0093-1270-0852-E426-00B46C2C0D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A664486-A38F-3F38-80C6-2109961B6C0A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28DD3AF-9AF4-2502-4A39-A6F04C320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9600206-50A4-E56E-A6DA-0C6080EA409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91EC80B-BD98-DD6B-B8A5-E9E47D43E04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0D405D2-5545-2A56-C2E7-789A63EEFE7D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42E7CD7-5731-D461-6080-33888F2EAE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16AD8F9-7D03-DD3B-AABE-A969E6DC5ED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62CB17B3-9789-EB85-05CF-D6A08109FE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00" y="1544385"/>
            <a:ext cx="3488924" cy="456288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05A78E9D-8133-1408-EE67-743097304D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448" y="1604512"/>
            <a:ext cx="2535886" cy="450824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103B0E5-53F8-47E0-70A9-565A6C2A5D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807" y="1641297"/>
            <a:ext cx="3337386" cy="444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895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91DE5-A27D-D78D-47D5-878BE598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6995A0A-13A9-54C7-4A02-F077DB2C1C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217BB9-1156-76A3-9799-F0CF04BB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E3FB5E58-0C51-AF25-EF29-A7EE29D5873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109343A-8501-3F67-BEE9-A1E63EB9A32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6E984F6-D9B6-1B58-1B56-30078B2EC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75550F6-9143-4844-4061-37B6DBA000E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2F62C09B-A20F-B77C-ED11-0C37951CB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3D1AA24-29D8-DFC1-872A-ACAE43D950E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ECAE1A5-FD12-0EE4-8671-D3D636B2B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B314334-CCCF-7194-FE94-D61E2874C647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EF0A9950-E23B-46CD-F898-87A888CE71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56C25D4-2140-361A-C34C-DCC7918EB26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D2C64C9-9411-C127-A48D-DBF079336D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0A46A65-1713-B192-CBF4-41C9676F8EC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EFE55EB-CFA0-4CFA-CA45-FE7359E286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16" y="1345349"/>
            <a:ext cx="4466409" cy="25145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55BD1D2-CDB3-67BE-6D14-F0703921E8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62" y="2911048"/>
            <a:ext cx="3087030" cy="326509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04FBA5C-4DED-3A60-C1CC-E196242E78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43" y="1345349"/>
            <a:ext cx="3919773" cy="220487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7DE9F97-41A1-C3C0-10E9-00C05ABB079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8" r="4531" b="32983"/>
          <a:stretch/>
        </p:blipFill>
        <p:spPr>
          <a:xfrm>
            <a:off x="4997111" y="3550223"/>
            <a:ext cx="5289033" cy="262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58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14883-394E-6AD8-B583-200CDFD1B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450AC19C-D70E-84AA-5D8E-0A6759E227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pt-BR" b="1" i="0" u="none" strike="noStrike">
                <a:solidFill>
                  <a:schemeClr val="bg1"/>
                </a:solidFill>
                <a:effectLst/>
                <a:latin typeface="open_sans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Palestra 20 - Filtro lento de areia em dupla camada: Uma solução alternativa de abastecimento em comunidades rurais difusas</a:t>
            </a:r>
            <a:endParaRPr lang="pt-BR" b="0" i="0" dirty="0">
              <a:solidFill>
                <a:schemeClr val="bg1"/>
              </a:solidFill>
              <a:effectLst/>
              <a:latin typeface="open_sansregular"/>
            </a:endParaRPr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EC8AB88B-E3B8-6DF7-F726-34A575EE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pPr algn="ctr" fontAlgn="base"/>
            <a:r>
              <a:rPr lang="pt-BR" sz="2000" b="1" i="0" dirty="0">
                <a:effectLst/>
                <a:latin typeface="open_sansregular"/>
              </a:rPr>
              <a:t>IV Seminário Solo e Água no Contexto de Desenvolvimento em Bacias Hidrográficas</a:t>
            </a:r>
            <a:br>
              <a:rPr lang="pt-BR" sz="2000" b="1" i="0" dirty="0">
                <a:effectLst/>
                <a:latin typeface="open_sansregular"/>
              </a:rPr>
            </a:br>
            <a:r>
              <a:rPr lang="pt-BR" sz="2000" b="1" dirty="0">
                <a:latin typeface="open_sansregular"/>
              </a:rPr>
              <a:t>19 a 21/11/2019 – Brasília - DF</a:t>
            </a:r>
            <a:endParaRPr lang="pt-BR" sz="20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9337CF-C6E8-1283-DF86-4A80AB8EA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B687CC7-F958-511F-39FF-FABE15ED5B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8C032EF-A6B0-D334-5DF7-4AA7AE11A86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F899C4E-4A5D-D5E9-8108-9893D178D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46D0E72-3EB8-670C-C626-91B7B647059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D69E815-E286-17B5-3108-93F00C09F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EE31E56-6B96-40FE-EC1A-043502AAD759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1816231-60D0-30E8-AC8B-560F12C482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97383D7-6385-34BD-28A7-4CBA5C82196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A6A7C82-93D4-A448-CD9D-374F5605D59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B48F3A8-72C3-A8BC-B1B7-23BE685606E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D3F6220-96F2-C566-C191-2AB97B0775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254E906-F4AB-69CA-B595-7249B2BCD19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9A7E687-EE63-8578-F093-D59218B76F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34" y="1871505"/>
            <a:ext cx="2860075" cy="43574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3401B25-19E8-C099-B194-577FBBCDA5CA}"/>
              </a:ext>
            </a:extLst>
          </p:cNvPr>
          <p:cNvSpPr txBox="1"/>
          <p:nvPr/>
        </p:nvSpPr>
        <p:spPr>
          <a:xfrm>
            <a:off x="3827564" y="3290079"/>
            <a:ext cx="61010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t-BR" b="1" i="0" u="none" strike="noStrike" dirty="0">
                <a:effectLst/>
                <a:latin typeface="open_sans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Palestra 20 - Filtro lento de areia em dupla camada: Uma solução alternativa de abastecimento em comunidades rurais difusas</a:t>
            </a:r>
            <a:endParaRPr lang="pt-BR" b="0" i="0" dirty="0">
              <a:effectLst/>
              <a:latin typeface="open_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90386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CE228-B662-867A-98EC-9683877F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F067CFB-D0DF-EE05-3A0F-805A950AD4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2AFEB85-1E31-6FBC-F6C3-95BC62FE2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8498" y="2529650"/>
            <a:ext cx="7017031" cy="316357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Disponível em: https://www.youtube.com/watch?v=QIq1bgVRGoI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003D84-5578-1606-6F58-AAAA26DD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96D165E-A2C8-6155-472E-FC79AD3E800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138FC95-08FF-DB5E-5ED4-4618260D3F7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475177D-50C3-EABA-1C66-65D21DD3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B4EB0A5-A450-F6EA-B5EC-68689132AA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97F4C40-E805-7CD8-DB18-1B074D56E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570D8AFE-B341-0600-9F00-A9E73049876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F70D472-70BC-49A2-1404-5ED45B0E25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A58CBE93-C62A-7B35-9620-75C4781ECBF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8FD8A4F-139B-5653-C0CC-1DD5DCAC579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5EFD679-DEB8-6764-5B85-9DA8348D4C7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85ED513-19DB-4E99-8C67-6BB2959FD1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3B35491-E71F-45C9-F4B6-36478D86D27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AC0C04D-8057-5630-B0B5-70F1C4DA17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665" y="1475541"/>
            <a:ext cx="3531161" cy="44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21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B7CEC-95D0-6B95-FF77-8245AAAE3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C65358A-1C8F-AA7A-8978-C9C792DF8F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7D3F2C70-DCBD-B635-C272-87B421966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631" y="3075002"/>
            <a:ext cx="5342395" cy="1332379"/>
          </a:xfrm>
        </p:spPr>
        <p:txBody>
          <a:bodyPr>
            <a:norm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Disponível em :   https://globoplay.globo.com/v/10555820/?utm_source=whatsapp&amp;utm_medium=share-bar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C7DB67-4A44-6981-B931-62F0DE8A4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390EED4C-A46A-94FA-5B58-A5C6A384A5B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F98E0BE-8CDB-D3DF-5624-FD242E0E9D33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69D5AE-FFAB-ACCD-BA85-57E150496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BA89E0C-075D-1A39-69BB-7924DE5F5DD7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0F0BBC4-785A-3178-4B53-C66DE9292F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122404F-EFAE-76DC-7223-601C93301007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2C4B510-4AF2-E830-15C5-850C0FC2B6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D87EA56-B304-B1B6-9082-8C7F04D2D34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13A9D4E-864A-9F2F-D498-750CA502A8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44239828-1177-9912-F7F3-644D11C3744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0A36C3C-F0B2-BDBF-B359-7D67854014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8268CF4-6D8B-9EDB-F6AB-05DF3ED95F6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73FB452E-C4B5-DFCE-6CB3-344519A27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71" y="1364871"/>
            <a:ext cx="5639289" cy="47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234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CF590-4B0D-A2D4-3904-A331097D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35ED29B-0C68-F34A-CB77-1A7C6BD584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26819D-C9E3-097B-8111-0BE0A4D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3385D59-B724-2F59-1AC8-E9B4D77F8B0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AF0EB36-AFE2-49F7-A28D-A38E6E35B70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7999EF8-648A-1905-23D5-65C25DD50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90D2158-11EF-7914-A9C4-3A35F7AFDBE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90C009C-ACB9-AF2B-F97F-DF3F28B6E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922D766-0A9D-64F0-AB5C-805DF4AAAFA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1307213-C001-1605-BAC5-B4598408AB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8882605-935F-0741-6BCD-FBED9F34748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39C28FA-8E14-E54D-FE97-84815BE1792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9AE37B9-DBEC-4F78-CE2B-66D2B003EF2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F9510CF-BBB7-E146-6830-1CD7D12979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8932F44-F39F-16D1-8C68-2D6B7D50F56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FFB8F63-BC66-A1A4-E313-404C1AC945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325" y="1468154"/>
            <a:ext cx="4531818" cy="4531818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0B03A26-C0C0-D891-1771-647B82A85364}"/>
              </a:ext>
            </a:extLst>
          </p:cNvPr>
          <p:cNvSpPr txBox="1"/>
          <p:nvPr/>
        </p:nvSpPr>
        <p:spPr>
          <a:xfrm>
            <a:off x="5551827" y="3427604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Disponível em : https://youtu.be/T7Thl_gI4Y4</a:t>
            </a:r>
          </a:p>
        </p:txBody>
      </p:sp>
    </p:spTree>
    <p:extLst>
      <p:ext uri="{BB962C8B-B14F-4D97-AF65-F5344CB8AC3E}">
        <p14:creationId xmlns:p14="http://schemas.microsoft.com/office/powerpoint/2010/main" val="25784876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7835C-2275-FCAE-9926-83565670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8F21933-7FFE-3C0E-8F68-2005A6A7B435}"/>
              </a:ext>
            </a:extLst>
          </p:cNvPr>
          <p:cNvSpPr/>
          <p:nvPr/>
        </p:nvSpPr>
        <p:spPr>
          <a:xfrm>
            <a:off x="-8835" y="1848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1F8138AB-B9F3-8592-61A1-B5C772EB1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6630" y="2157807"/>
            <a:ext cx="6027170" cy="2769833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“A engenharia exerce um papel fundamental na sociedade, e em se tratando de questões sociais, projetos como o da Codevasf só vem agregar desenvolvimento para uma região que sofre com a falta de água potável.</a:t>
            </a:r>
            <a:r>
              <a:rPr lang="pt-BR" b="1" dirty="0">
                <a:solidFill>
                  <a:schemeClr val="tx1"/>
                </a:solidFill>
                <a:latin typeface="Lato" panose="020F0502020204030203" pitchFamily="34" charset="0"/>
              </a:rPr>
              <a:t>”</a:t>
            </a:r>
            <a:r>
              <a:rPr lang="pt-BR" b="1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 Eng. Joseval </a:t>
            </a:r>
            <a:r>
              <a:rPr lang="pt-BR" b="1" i="0" dirty="0" err="1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Carqueija</a:t>
            </a:r>
            <a:r>
              <a:rPr lang="pt-BR" b="1" dirty="0">
                <a:solidFill>
                  <a:schemeClr val="tx1"/>
                </a:solidFill>
                <a:latin typeface="Lato" panose="020F0502020204030203" pitchFamily="34" charset="0"/>
              </a:rPr>
              <a:t>, </a:t>
            </a:r>
            <a:r>
              <a:rPr lang="pt-BR" b="1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presidente do Crea-BA.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7DDD47-0C41-6053-FC26-4F7A315C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AE662B4-1BDD-A0B0-F8B5-D52A97C048B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1767619-9C59-9D72-BE7D-FB9A6226F88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5CC9513-C4BC-BA5A-DE75-E6AF1594B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2E23003-0F39-09ED-BAA8-8BEF5B4FBC8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6423E38-57E7-29F5-3384-8591A8B43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3604911-A16D-78A8-83C6-85D2AC7409A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87F954A-6C3C-B933-E6B5-FCDDDEF630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AA2C2C6-CB28-5F25-8135-96ECC60FCEA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051A592-2177-6301-4D05-04B0EBC914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B8D6516-F2FA-B94B-AE9B-AC745009BE8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68449A8-DEAF-E63E-F4FF-4022884B1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E3DF518-2E7D-CA34-0AAC-C7C041DB5DB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975F7828-90B0-28F6-A98E-FE248C3399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832" y="1963459"/>
            <a:ext cx="4289978" cy="409289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25BED28-F434-A709-2453-379809795666}"/>
              </a:ext>
            </a:extLst>
          </p:cNvPr>
          <p:cNvSpPr txBox="1"/>
          <p:nvPr/>
        </p:nvSpPr>
        <p:spPr>
          <a:xfrm>
            <a:off x="1138880" y="1389408"/>
            <a:ext cx="97885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cs typeface="Arial" charset="0"/>
              </a:rPr>
              <a:t>PROJETO RECONHECIDO: “SELO CREA-BA: ATITUDES TRANSFORMADORAS “</a:t>
            </a:r>
            <a:endParaRPr lang="pt-BR" sz="2400" dirty="0">
              <a:cs typeface="Arial" charset="0"/>
            </a:endParaRPr>
          </a:p>
          <a:p>
            <a:endParaRPr lang="pt-BR" sz="20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75D18A4-9D88-1E54-BEE7-1FBFFC33920A}"/>
              </a:ext>
            </a:extLst>
          </p:cNvPr>
          <p:cNvSpPr txBox="1"/>
          <p:nvPr/>
        </p:nvSpPr>
        <p:spPr>
          <a:xfrm>
            <a:off x="5480196" y="4815465"/>
            <a:ext cx="5873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Disponível em : https://www.creaba.org.br/sistema-de-filtracao-de-agua-de-baixo-custo-e-facil-instalacao-beneficia-comunidades-carentes-do-norte-da-bahia/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945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B09A-F385-E969-F9B5-C7424F03D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7982C8D-7328-0A9C-12C3-FB0710A9D8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7325D56-1F8D-C5A3-AA59-66512B085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5920"/>
            <a:ext cx="10515600" cy="4443731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Muito obrigado pela atenção!</a:t>
            </a:r>
          </a:p>
          <a:p>
            <a:pPr algn="ctr"/>
            <a:endParaRPr lang="pt-BR" sz="6000" b="1" dirty="0">
              <a:solidFill>
                <a:schemeClr val="tx1"/>
              </a:solidFill>
              <a:cs typeface="Arial" charset="0"/>
            </a:endParaRPr>
          </a:p>
          <a:p>
            <a:pPr algn="ctr"/>
            <a:endParaRPr lang="pt-BR" sz="6000" b="1" dirty="0">
              <a:solidFill>
                <a:schemeClr val="tx1"/>
              </a:solidFill>
              <a:cs typeface="Arial" charset="0"/>
            </a:endParaRPr>
          </a:p>
          <a:p>
            <a:pPr algn="ctr"/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Joselito Menezes de Souza</a:t>
            </a:r>
          </a:p>
          <a:p>
            <a:pPr algn="ctr"/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Analista em Desenvolvimento Regional</a:t>
            </a:r>
          </a:p>
          <a:p>
            <a:pPr algn="ctr"/>
            <a:endParaRPr lang="pt-BR" sz="6000" b="1" dirty="0">
              <a:solidFill>
                <a:schemeClr val="tx1"/>
              </a:solidFill>
              <a:cs typeface="Arial" charset="0"/>
            </a:endParaRPr>
          </a:p>
          <a:p>
            <a:pPr algn="ctr"/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6ª Superintendência Regional</a:t>
            </a:r>
          </a:p>
          <a:p>
            <a:pPr algn="ctr"/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CODEVASF</a:t>
            </a:r>
          </a:p>
          <a:p>
            <a:pPr algn="ctr"/>
            <a:endParaRPr lang="pt-BR" sz="6000" b="1" dirty="0">
              <a:cs typeface="Arial" charset="0"/>
            </a:endParaRPr>
          </a:p>
          <a:p>
            <a:pPr algn="ctr"/>
            <a:endParaRPr lang="pt-BR" sz="6000" b="1" dirty="0">
              <a:cs typeface="Arial" charset="0"/>
            </a:endParaRPr>
          </a:p>
          <a:p>
            <a:r>
              <a:rPr lang="pt-BR" sz="6000" b="1" dirty="0">
                <a:cs typeface="Arial" charset="0"/>
                <a:hlinkClick r:id="rId2"/>
              </a:rPr>
              <a:t>joselito.menezes@codevasf.gov.br</a:t>
            </a:r>
            <a:endParaRPr lang="pt-BR" sz="6000" b="1" dirty="0">
              <a:cs typeface="Arial" charset="0"/>
            </a:endParaRPr>
          </a:p>
          <a:p>
            <a:r>
              <a:rPr lang="pt-BR" sz="6000" b="1" dirty="0">
                <a:solidFill>
                  <a:schemeClr val="tx1"/>
                </a:solidFill>
                <a:cs typeface="Arial" charset="0"/>
              </a:rPr>
              <a:t>74.3614-6224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E5882A-3B3A-27A8-F067-1626994EC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94EE0CB-6F55-F00E-8FDD-94C303B7893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2B0A5EB-B676-6D25-B54F-01C0B4A3C5B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C3679C2-41F2-DC39-67BA-2F864CFC7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CCFEED8-DE9E-8142-95D2-A730ADECA00A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3394A9E-9957-CC59-E9DE-809336ABC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6FDCF05-4C7F-D881-20B8-D491A25398E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6E44913-C2D7-958A-09E8-9A998240E0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AB6FB97-A4B5-41E5-E122-103693DEBAB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8B3D80A-31BB-D79B-06EA-F8B7EF5186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2325978-6032-B331-3715-B996AE7CECD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C695432-F990-456E-AFDE-95465F4343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6A16809-1F42-E479-39CE-F1F8E96EFE8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4192266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1763</Words>
  <Application>Microsoft Office PowerPoint</Application>
  <PresentationFormat>Widescreen</PresentationFormat>
  <Paragraphs>240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63" baseType="lpstr">
      <vt:lpstr>Arial</vt:lpstr>
      <vt:lpstr>Arial Unicode MS</vt:lpstr>
      <vt:lpstr>AvenirLTStd-Book</vt:lpstr>
      <vt:lpstr>averta</vt:lpstr>
      <vt:lpstr>Calibri</vt:lpstr>
      <vt:lpstr>Calibri Light</vt:lpstr>
      <vt:lpstr>Lato</vt:lpstr>
      <vt:lpstr>Montserrat</vt:lpstr>
      <vt:lpstr>open_sansregular</vt:lpstr>
      <vt:lpstr>TitilliumWeb-Regular</vt:lpstr>
      <vt:lpstr>Wingdings</vt:lpstr>
      <vt:lpstr>Tema do Office</vt:lpstr>
      <vt:lpstr>Apresentação do PowerPoint</vt:lpstr>
      <vt:lpstr>MENSAGEM</vt:lpstr>
      <vt:lpstr>ASPECTOS LEGAIS</vt:lpstr>
      <vt:lpstr>Objetivos de Desenvolvimento Sustentável</vt:lpstr>
      <vt:lpstr>PARÂMETROS DE QUALIDADE DE ÁGUA  Portaria Nº 888/2021 MS </vt:lpstr>
      <vt:lpstr>Apresentação do PowerPoint</vt:lpstr>
      <vt:lpstr>SEDIMENTAÇÃO</vt:lpstr>
      <vt:lpstr>PARTICULARIDADES DO SULFATO DE ALUMÍNIO</vt:lpstr>
      <vt:lpstr>CONTEXTUALIZAÇÃO</vt:lpstr>
      <vt:lpstr>CONDIÇÕES IDEAIS PARA UM SISTEMA DE TRATAMENTO RURAL</vt:lpstr>
      <vt:lpstr>FILTRAÇÃO LENTA EM AREIA: UMA ALTERNATIVA VIÁVEL EM COMUNIDADES RURAIS DIFUSAS</vt:lpstr>
      <vt:lpstr>FILTRAÇÃO LENTA EM AREIA: UMA ALTERNATIVA VIÁVEL EM COMUNIDADES RURAIS DIFUSAS</vt:lpstr>
      <vt:lpstr>HISTÓRIA</vt:lpstr>
      <vt:lpstr>CONCEITO</vt:lpstr>
      <vt:lpstr>CONCEITO</vt:lpstr>
      <vt:lpstr>CONCEITO</vt:lpstr>
      <vt:lpstr>Apresentação do PowerPoint</vt:lpstr>
      <vt:lpstr>CAPACIDADE DE REMOÇÃO DE CONTAMINANTES</vt:lpstr>
      <vt:lpstr>MECANISMO DE REMOÇÃO</vt:lpstr>
      <vt:lpstr>A IMPORTÂNCIA DA CAMADA BIOLÓGICA</vt:lpstr>
      <vt:lpstr>CAMADA BIOLÓGICA</vt:lpstr>
      <vt:lpstr>MICROFOTOGRAFIA DE MICROORGANISMOS</vt:lpstr>
      <vt:lpstr>COMO MICROORGANISMOS PATOGÊNICOS SÃO REMOVIDOS?</vt:lpstr>
      <vt:lpstr>FATORES QUE AFETAM A EFICIÊNCIA DO TRATAMENTO</vt:lpstr>
      <vt:lpstr>MATERIAL FILTRANTE CERTIFICADO</vt:lpstr>
      <vt:lpstr>DISPOSITIVO DE DESINFECÇÃO</vt:lpstr>
      <vt:lpstr>SANITIZANTE</vt:lpstr>
      <vt:lpstr>MANUTENÇÃO DO FILTRO LENTO</vt:lpstr>
      <vt:lpstr>PÚBLICO ALVO DO PROJETO</vt:lpstr>
      <vt:lpstr>PILOTO DA ASSOCIAÇÃO DOS PRODUTORES RURAIS DA ADUTORA DA CARAÍBA - APA III JAGUARARI - BA </vt:lpstr>
      <vt:lpstr>PILOTO DA ASSOCIAÇÃO DOS PRODUTORES RURAIS DA ADUTORA DA CARAÍBA - APA III 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PILOTO DA ASSOCIAÇÃO DOS PRODUTORES RURAIS DA ADUTORA DA CARAÍBA - APA III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IV Seminário Solo e Água no Contexto de Desenvolvimento em Bacias Hidrográficas 19 a 21/11/2019 – Brasília - DF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Joselito Menezes</cp:lastModifiedBy>
  <cp:revision>66</cp:revision>
  <dcterms:created xsi:type="dcterms:W3CDTF">2024-10-07T13:21:59Z</dcterms:created>
  <dcterms:modified xsi:type="dcterms:W3CDTF">2024-11-22T00:53:35Z</dcterms:modified>
</cp:coreProperties>
</file>